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86" r:id="rId2"/>
    <p:sldId id="257" r:id="rId3"/>
    <p:sldId id="285" r:id="rId4"/>
    <p:sldId id="259" r:id="rId5"/>
    <p:sldId id="260" r:id="rId6"/>
    <p:sldId id="261" r:id="rId7"/>
    <p:sldId id="265" r:id="rId8"/>
    <p:sldId id="287" r:id="rId9"/>
    <p:sldId id="288" r:id="rId10"/>
    <p:sldId id="290" r:id="rId11"/>
    <p:sldId id="292" r:id="rId12"/>
    <p:sldId id="291" r:id="rId13"/>
    <p:sldId id="293" r:id="rId14"/>
    <p:sldId id="294" r:id="rId15"/>
    <p:sldId id="297" r:id="rId16"/>
    <p:sldId id="295" r:id="rId17"/>
    <p:sldId id="296" r:id="rId18"/>
    <p:sldId id="298" r:id="rId19"/>
    <p:sldId id="300" r:id="rId20"/>
    <p:sldId id="301" r:id="rId21"/>
    <p:sldId id="302" r:id="rId22"/>
    <p:sldId id="303" r:id="rId23"/>
    <p:sldId id="304" r:id="rId24"/>
    <p:sldId id="316" r:id="rId25"/>
    <p:sldId id="305" r:id="rId26"/>
    <p:sldId id="306" r:id="rId27"/>
    <p:sldId id="307" r:id="rId28"/>
    <p:sldId id="308" r:id="rId29"/>
    <p:sldId id="309" r:id="rId30"/>
    <p:sldId id="311" r:id="rId31"/>
    <p:sldId id="313" r:id="rId32"/>
    <p:sldId id="314" r:id="rId33"/>
    <p:sldId id="315" r:id="rId34"/>
    <p:sldId id="284" r:id="rId35"/>
  </p:sldIdLst>
  <p:sldSz cx="9144000" cy="5143500" type="screen16x9"/>
  <p:notesSz cx="6858000" cy="9144000"/>
  <p:embeddedFontLst>
    <p:embeddedFont>
      <p:font typeface="Montserrat" charset="0"/>
      <p:regular r:id="rId37"/>
      <p:bold r:id="rId38"/>
      <p:italic r:id="rId39"/>
      <p:boldItalic r:id="rId40"/>
    </p:embeddedFont>
    <p:embeddedFont>
      <p:font typeface="Calibri"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2" autoAdjust="0"/>
    <p:restoredTop sz="94660"/>
  </p:normalViewPr>
  <p:slideViewPr>
    <p:cSldViewPr snapToGrid="0">
      <p:cViewPr>
        <p:scale>
          <a:sx n="90" d="100"/>
          <a:sy n="90" d="100"/>
        </p:scale>
        <p:origin x="-726" y="-10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3211FD-D78C-46D1-8C32-042651C6D0E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916CD37-C9B5-40A4-B513-653454540C7D}">
      <dgm:prSet phldrT="[Text]"/>
      <dgm:spPr>
        <a:solidFill>
          <a:srgbClr val="FFC000"/>
        </a:solidFill>
        <a:effectLst>
          <a:outerShdw blurRad="50800" dist="50800" dir="5400000" algn="ctr" rotWithShape="0">
            <a:srgbClr val="000000">
              <a:alpha val="0"/>
            </a:srgbClr>
          </a:outerShdw>
        </a:effectLst>
        <a:scene3d>
          <a:camera prst="orthographicFront"/>
          <a:lightRig rig="threePt" dir="t"/>
        </a:scene3d>
        <a:sp3d prstMaterial="plastic">
          <a:bevelT/>
          <a:bevelB/>
        </a:sp3d>
      </dgm:spPr>
      <dgm:t>
        <a:bodyPr/>
        <a:lstStyle/>
        <a:p>
          <a:r>
            <a:rPr lang="en-US" dirty="0" err="1" smtClean="0"/>
            <a:t>LR</a:t>
          </a:r>
          <a:endParaRPr lang="en-US" dirty="0"/>
        </a:p>
      </dgm:t>
    </dgm:pt>
    <dgm:pt modelId="{6A7354C4-05C5-40BB-8D0F-5A18232FB857}" type="parTrans" cxnId="{0C34B3D7-D768-46B9-9983-D8CE54AD3591}">
      <dgm:prSet/>
      <dgm:spPr/>
      <dgm:t>
        <a:bodyPr/>
        <a:lstStyle/>
        <a:p>
          <a:endParaRPr lang="en-US"/>
        </a:p>
      </dgm:t>
    </dgm:pt>
    <dgm:pt modelId="{AE96BC4B-0960-4AAA-8F0F-49EE0A1CD26D}" type="sibTrans" cxnId="{0C34B3D7-D768-46B9-9983-D8CE54AD3591}">
      <dgm:prSet/>
      <dgm:spPr/>
      <dgm:t>
        <a:bodyPr/>
        <a:lstStyle/>
        <a:p>
          <a:endParaRPr lang="en-US"/>
        </a:p>
      </dgm:t>
    </dgm:pt>
    <dgm:pt modelId="{8D89E86A-E48E-4906-80A0-61112D407303}">
      <dgm:prSet phldrT="[Text]" custT="1"/>
      <dgm:spPr/>
      <dgm:t>
        <a:bodyPr/>
        <a:lstStyle/>
        <a:p>
          <a:r>
            <a:rPr lang="en-US" sz="1200" dirty="0" smtClean="0"/>
            <a:t>Linear regression</a:t>
          </a:r>
          <a:endParaRPr lang="en-US" sz="1200" dirty="0"/>
        </a:p>
      </dgm:t>
    </dgm:pt>
    <dgm:pt modelId="{17328DD6-2F40-4E18-BE7F-3F4AFB847872}" type="parTrans" cxnId="{E8BDDE57-29F6-4EA8-8E6A-32C3FD5A8D6E}">
      <dgm:prSet/>
      <dgm:spPr/>
      <dgm:t>
        <a:bodyPr/>
        <a:lstStyle/>
        <a:p>
          <a:endParaRPr lang="en-US"/>
        </a:p>
      </dgm:t>
    </dgm:pt>
    <dgm:pt modelId="{5936D9B0-117D-410C-93C8-8D8E53753439}" type="sibTrans" cxnId="{E8BDDE57-29F6-4EA8-8E6A-32C3FD5A8D6E}">
      <dgm:prSet/>
      <dgm:spPr/>
      <dgm:t>
        <a:bodyPr/>
        <a:lstStyle/>
        <a:p>
          <a:endParaRPr lang="en-US"/>
        </a:p>
      </dgm:t>
    </dgm:pt>
    <dgm:pt modelId="{5299A013-511B-4B1B-B383-D813EBC6CA6F}">
      <dgm:prSet phldrT="[Text]" custT="1"/>
      <dgm:spPr/>
      <dgm:t>
        <a:bodyPr/>
        <a:lstStyle/>
        <a:p>
          <a:r>
            <a:rPr lang="en-US" sz="1100" dirty="0" smtClean="0"/>
            <a:t>Ridge </a:t>
          </a:r>
          <a:endParaRPr lang="en-US" sz="1100" dirty="0"/>
        </a:p>
      </dgm:t>
    </dgm:pt>
    <dgm:pt modelId="{CC55AA2E-E8E2-4C69-BB88-431B366A5414}" type="parTrans" cxnId="{CB3FD5BD-99D8-4452-8F91-C5F97E3B14F2}">
      <dgm:prSet/>
      <dgm:spPr/>
      <dgm:t>
        <a:bodyPr/>
        <a:lstStyle/>
        <a:p>
          <a:endParaRPr lang="en-US"/>
        </a:p>
      </dgm:t>
    </dgm:pt>
    <dgm:pt modelId="{2A8C185D-CB1E-49B5-BF24-79299BED2DFC}" type="sibTrans" cxnId="{CB3FD5BD-99D8-4452-8F91-C5F97E3B14F2}">
      <dgm:prSet/>
      <dgm:spPr/>
      <dgm:t>
        <a:bodyPr/>
        <a:lstStyle/>
        <a:p>
          <a:endParaRPr lang="en-US"/>
        </a:p>
      </dgm:t>
    </dgm:pt>
    <dgm:pt modelId="{5F52D6CC-A7CE-462D-8332-43C0F22FC072}">
      <dgm:prSet phldrT="[Text]"/>
      <dgm:spPr>
        <a:solidFill>
          <a:srgbClr val="FFC000"/>
        </a:solidFill>
        <a:scene3d>
          <a:camera prst="orthographicFront"/>
          <a:lightRig rig="threePt" dir="t"/>
        </a:scene3d>
        <a:sp3d>
          <a:bevelT/>
        </a:sp3d>
      </dgm:spPr>
      <dgm:t>
        <a:bodyPr/>
        <a:lstStyle/>
        <a:p>
          <a:r>
            <a:rPr lang="en-US" dirty="0" smtClean="0"/>
            <a:t>DT</a:t>
          </a:r>
          <a:endParaRPr lang="en-US" dirty="0"/>
        </a:p>
      </dgm:t>
    </dgm:pt>
    <dgm:pt modelId="{F011529B-0122-488A-AB08-BCAC48F4B606}" type="parTrans" cxnId="{028B45E2-8EFE-4400-B754-8D321CE5A8BD}">
      <dgm:prSet/>
      <dgm:spPr/>
      <dgm:t>
        <a:bodyPr/>
        <a:lstStyle/>
        <a:p>
          <a:endParaRPr lang="en-US"/>
        </a:p>
      </dgm:t>
    </dgm:pt>
    <dgm:pt modelId="{FC028E34-39C7-46D2-9501-D24968729E34}" type="sibTrans" cxnId="{028B45E2-8EFE-4400-B754-8D321CE5A8BD}">
      <dgm:prSet/>
      <dgm:spPr/>
      <dgm:t>
        <a:bodyPr/>
        <a:lstStyle/>
        <a:p>
          <a:endParaRPr lang="en-US"/>
        </a:p>
      </dgm:t>
    </dgm:pt>
    <dgm:pt modelId="{F24E378B-7F1F-4715-9699-B7AA5E1A5749}">
      <dgm:prSet phldrT="[Text]" custT="1"/>
      <dgm:spPr/>
      <dgm:t>
        <a:bodyPr/>
        <a:lstStyle/>
        <a:p>
          <a:r>
            <a:rPr lang="en-US" sz="1600" b="1" dirty="0" smtClean="0"/>
            <a:t>Decision Tree </a:t>
          </a:r>
          <a:endParaRPr lang="en-US" sz="1600" b="1" dirty="0"/>
        </a:p>
      </dgm:t>
    </dgm:pt>
    <dgm:pt modelId="{211ED139-8B77-4468-A1BB-03673803F6CB}" type="parTrans" cxnId="{4FF3A78C-15F7-4904-9985-C125F1B9CC73}">
      <dgm:prSet/>
      <dgm:spPr/>
      <dgm:t>
        <a:bodyPr/>
        <a:lstStyle/>
        <a:p>
          <a:endParaRPr lang="en-US"/>
        </a:p>
      </dgm:t>
    </dgm:pt>
    <dgm:pt modelId="{8F5623F0-BEA7-48E3-B129-2983EA117EED}" type="sibTrans" cxnId="{4FF3A78C-15F7-4904-9985-C125F1B9CC73}">
      <dgm:prSet/>
      <dgm:spPr/>
      <dgm:t>
        <a:bodyPr/>
        <a:lstStyle/>
        <a:p>
          <a:endParaRPr lang="en-US"/>
        </a:p>
      </dgm:t>
    </dgm:pt>
    <dgm:pt modelId="{E98C6DD1-A22A-4ED9-893D-D5B15EFA5317}">
      <dgm:prSet phldrT="[Text]"/>
      <dgm:spPr>
        <a:solidFill>
          <a:srgbClr val="FFC000"/>
        </a:solidFill>
        <a:scene3d>
          <a:camera prst="orthographicFront"/>
          <a:lightRig rig="threePt" dir="t"/>
        </a:scene3d>
        <a:sp3d>
          <a:bevelT/>
          <a:bevelB/>
        </a:sp3d>
      </dgm:spPr>
      <dgm:t>
        <a:bodyPr/>
        <a:lstStyle/>
        <a:p>
          <a:r>
            <a:rPr lang="en-US" dirty="0" err="1" smtClean="0"/>
            <a:t>RF</a:t>
          </a:r>
          <a:endParaRPr lang="en-US" dirty="0"/>
        </a:p>
      </dgm:t>
    </dgm:pt>
    <dgm:pt modelId="{E1DDAD9E-62B0-46AC-BA52-4AF9C3B85BE4}" type="parTrans" cxnId="{28C85456-552F-4962-9DB6-44C4A53AB5A0}">
      <dgm:prSet/>
      <dgm:spPr/>
      <dgm:t>
        <a:bodyPr/>
        <a:lstStyle/>
        <a:p>
          <a:endParaRPr lang="en-US"/>
        </a:p>
      </dgm:t>
    </dgm:pt>
    <dgm:pt modelId="{270F2B78-0375-44E0-85CC-2347BA440E12}" type="sibTrans" cxnId="{28C85456-552F-4962-9DB6-44C4A53AB5A0}">
      <dgm:prSet/>
      <dgm:spPr/>
      <dgm:t>
        <a:bodyPr/>
        <a:lstStyle/>
        <a:p>
          <a:endParaRPr lang="en-US"/>
        </a:p>
      </dgm:t>
    </dgm:pt>
    <dgm:pt modelId="{6F1015FE-A24E-4535-B57D-A1F20F4650C3}">
      <dgm:prSet phldrT="[Text]" custT="1"/>
      <dgm:spPr/>
      <dgm:t>
        <a:bodyPr/>
        <a:lstStyle/>
        <a:p>
          <a:r>
            <a:rPr lang="en-US" sz="1600" b="1" dirty="0" smtClean="0"/>
            <a:t>Random Forest</a:t>
          </a:r>
          <a:endParaRPr lang="en-US" sz="1600" b="1" dirty="0"/>
        </a:p>
      </dgm:t>
    </dgm:pt>
    <dgm:pt modelId="{0DED591D-A745-4C3F-91E2-BDC33FFB7D08}" type="parTrans" cxnId="{8799AD30-B012-4BD1-BDFF-34D7DA77AAF0}">
      <dgm:prSet/>
      <dgm:spPr/>
      <dgm:t>
        <a:bodyPr/>
        <a:lstStyle/>
        <a:p>
          <a:endParaRPr lang="en-US"/>
        </a:p>
      </dgm:t>
    </dgm:pt>
    <dgm:pt modelId="{C9969CD3-1E5E-46ED-928B-6E0D47D85EDC}" type="sibTrans" cxnId="{8799AD30-B012-4BD1-BDFF-34D7DA77AAF0}">
      <dgm:prSet/>
      <dgm:spPr/>
      <dgm:t>
        <a:bodyPr/>
        <a:lstStyle/>
        <a:p>
          <a:endParaRPr lang="en-US"/>
        </a:p>
      </dgm:t>
    </dgm:pt>
    <dgm:pt modelId="{8B05E76F-BA1F-4AE4-8172-A4A731A3DCB0}">
      <dgm:prSet phldrT="[Text]" custT="1"/>
      <dgm:spPr/>
      <dgm:t>
        <a:bodyPr/>
        <a:lstStyle/>
        <a:p>
          <a:r>
            <a:rPr lang="en-US" sz="1100" dirty="0" smtClean="0"/>
            <a:t>Lasso </a:t>
          </a:r>
          <a:endParaRPr lang="en-US" sz="1100" dirty="0"/>
        </a:p>
      </dgm:t>
    </dgm:pt>
    <dgm:pt modelId="{84220220-C42D-43EE-84E8-1637B1A3A0B0}" type="parTrans" cxnId="{6884BB21-A09B-4039-8A78-B804B2FA413A}">
      <dgm:prSet/>
      <dgm:spPr/>
      <dgm:t>
        <a:bodyPr/>
        <a:lstStyle/>
        <a:p>
          <a:endParaRPr lang="en-US"/>
        </a:p>
      </dgm:t>
    </dgm:pt>
    <dgm:pt modelId="{3AA97EC3-B75A-4F51-862C-9C65059461CD}" type="sibTrans" cxnId="{6884BB21-A09B-4039-8A78-B804B2FA413A}">
      <dgm:prSet/>
      <dgm:spPr/>
      <dgm:t>
        <a:bodyPr/>
        <a:lstStyle/>
        <a:p>
          <a:endParaRPr lang="en-US"/>
        </a:p>
      </dgm:t>
    </dgm:pt>
    <dgm:pt modelId="{13BFDD50-F8D7-4FBD-BBF1-7DB01BC98F04}">
      <dgm:prSet phldrT="[Text]" custT="1"/>
      <dgm:spPr/>
      <dgm:t>
        <a:bodyPr/>
        <a:lstStyle/>
        <a:p>
          <a:r>
            <a:rPr lang="en-US" sz="1100" dirty="0" err="1" smtClean="0"/>
            <a:t>ElasticNet</a:t>
          </a:r>
          <a:endParaRPr lang="en-US" sz="1100" dirty="0"/>
        </a:p>
      </dgm:t>
    </dgm:pt>
    <dgm:pt modelId="{AD17E99F-FCEB-4656-87EC-BA95FE942458}" type="parTrans" cxnId="{B6F24A43-F0A9-40B3-8BF4-168328CDF06F}">
      <dgm:prSet/>
      <dgm:spPr/>
      <dgm:t>
        <a:bodyPr/>
        <a:lstStyle/>
        <a:p>
          <a:endParaRPr lang="en-US"/>
        </a:p>
      </dgm:t>
    </dgm:pt>
    <dgm:pt modelId="{6B38134D-0B20-4BF5-9DCE-0DE8526EE8A2}" type="sibTrans" cxnId="{B6F24A43-F0A9-40B3-8BF4-168328CDF06F}">
      <dgm:prSet/>
      <dgm:spPr/>
      <dgm:t>
        <a:bodyPr/>
        <a:lstStyle/>
        <a:p>
          <a:endParaRPr lang="en-US"/>
        </a:p>
      </dgm:t>
    </dgm:pt>
    <dgm:pt modelId="{EDDCB7B9-5592-495C-A82C-AA308CE681B3}">
      <dgm:prSet phldrT="[Text]"/>
      <dgm:spPr>
        <a:solidFill>
          <a:srgbClr val="FFC000"/>
        </a:solidFill>
        <a:scene3d>
          <a:camera prst="orthographicFront"/>
          <a:lightRig rig="threePt" dir="t"/>
        </a:scene3d>
        <a:sp3d>
          <a:bevelT/>
          <a:bevelB/>
        </a:sp3d>
      </dgm:spPr>
      <dgm:t>
        <a:bodyPr/>
        <a:lstStyle/>
        <a:p>
          <a:r>
            <a:rPr lang="en-US" dirty="0" smtClean="0"/>
            <a:t>GB</a:t>
          </a:r>
          <a:endParaRPr lang="en-US" dirty="0"/>
        </a:p>
      </dgm:t>
    </dgm:pt>
    <dgm:pt modelId="{26BCACEC-1473-47EA-9A1E-1829CBBBA27F}" type="parTrans" cxnId="{E28590A6-3FD5-4CF3-BD6B-C45588AB3660}">
      <dgm:prSet/>
      <dgm:spPr/>
      <dgm:t>
        <a:bodyPr/>
        <a:lstStyle/>
        <a:p>
          <a:endParaRPr lang="en-US"/>
        </a:p>
      </dgm:t>
    </dgm:pt>
    <dgm:pt modelId="{E50C0AC4-AED2-44D5-A6D4-521A3200D1CA}" type="sibTrans" cxnId="{E28590A6-3FD5-4CF3-BD6B-C45588AB3660}">
      <dgm:prSet/>
      <dgm:spPr/>
      <dgm:t>
        <a:bodyPr/>
        <a:lstStyle/>
        <a:p>
          <a:endParaRPr lang="en-US"/>
        </a:p>
      </dgm:t>
    </dgm:pt>
    <dgm:pt modelId="{162755BA-23DF-461B-A488-A06E8C455BFB}">
      <dgm:prSet phldrT="[Text]"/>
      <dgm:spPr>
        <a:solidFill>
          <a:srgbClr val="FFC000"/>
        </a:solidFill>
        <a:scene3d>
          <a:camera prst="orthographicFront"/>
          <a:lightRig rig="threePt" dir="t"/>
        </a:scene3d>
        <a:sp3d>
          <a:bevelT/>
          <a:bevelB/>
        </a:sp3d>
      </dgm:spPr>
      <dgm:t>
        <a:bodyPr/>
        <a:lstStyle/>
        <a:p>
          <a:r>
            <a:rPr lang="en-US" dirty="0" smtClean="0"/>
            <a:t> </a:t>
          </a:r>
          <a:r>
            <a:rPr lang="en-US" dirty="0" err="1" smtClean="0"/>
            <a:t>XGB</a:t>
          </a:r>
          <a:endParaRPr lang="en-US" dirty="0"/>
        </a:p>
      </dgm:t>
    </dgm:pt>
    <dgm:pt modelId="{64EEA1BC-BF24-4293-8EB1-1F37F26595B8}" type="parTrans" cxnId="{BF04D8E1-1C62-45DE-A75A-DFEEB7AD54A5}">
      <dgm:prSet/>
      <dgm:spPr/>
      <dgm:t>
        <a:bodyPr/>
        <a:lstStyle/>
        <a:p>
          <a:endParaRPr lang="en-US"/>
        </a:p>
      </dgm:t>
    </dgm:pt>
    <dgm:pt modelId="{D65F38E9-03D3-48B2-824E-D1722B7D904E}" type="sibTrans" cxnId="{BF04D8E1-1C62-45DE-A75A-DFEEB7AD54A5}">
      <dgm:prSet/>
      <dgm:spPr/>
      <dgm:t>
        <a:bodyPr/>
        <a:lstStyle/>
        <a:p>
          <a:endParaRPr lang="en-US"/>
        </a:p>
      </dgm:t>
    </dgm:pt>
    <dgm:pt modelId="{58AB8F77-97BF-4257-8A24-0D6BCAEECAA4}" type="pres">
      <dgm:prSet presAssocID="{CC3211FD-D78C-46D1-8C32-042651C6D0E9}" presName="Name0" presStyleCnt="0">
        <dgm:presLayoutVars>
          <dgm:dir/>
          <dgm:animLvl val="lvl"/>
          <dgm:resizeHandles val="exact"/>
        </dgm:presLayoutVars>
      </dgm:prSet>
      <dgm:spPr/>
      <dgm:t>
        <a:bodyPr/>
        <a:lstStyle/>
        <a:p>
          <a:endParaRPr lang="en-US"/>
        </a:p>
      </dgm:t>
    </dgm:pt>
    <dgm:pt modelId="{3CA89938-A9BF-4A1C-820F-69808892A6D2}" type="pres">
      <dgm:prSet presAssocID="{4916CD37-C9B5-40A4-B513-653454540C7D}" presName="linNode" presStyleCnt="0"/>
      <dgm:spPr/>
    </dgm:pt>
    <dgm:pt modelId="{C6DC4169-4C12-44DE-B2C5-FFC245B7355E}" type="pres">
      <dgm:prSet presAssocID="{4916CD37-C9B5-40A4-B513-653454540C7D}" presName="parentText" presStyleLbl="node1" presStyleIdx="0" presStyleCnt="5" custScaleY="20861">
        <dgm:presLayoutVars>
          <dgm:chMax val="1"/>
          <dgm:bulletEnabled val="1"/>
        </dgm:presLayoutVars>
      </dgm:prSet>
      <dgm:spPr/>
      <dgm:t>
        <a:bodyPr/>
        <a:lstStyle/>
        <a:p>
          <a:endParaRPr lang="en-US"/>
        </a:p>
      </dgm:t>
    </dgm:pt>
    <dgm:pt modelId="{9AEFAA24-ABD8-4894-97DE-24D07BC174CF}" type="pres">
      <dgm:prSet presAssocID="{4916CD37-C9B5-40A4-B513-653454540C7D}" presName="descendantText" presStyleLbl="alignAccFollowNode1" presStyleIdx="0" presStyleCnt="3" custScaleY="63482" custLinFactNeighborY="-3315">
        <dgm:presLayoutVars>
          <dgm:bulletEnabled val="1"/>
        </dgm:presLayoutVars>
      </dgm:prSet>
      <dgm:spPr/>
      <dgm:t>
        <a:bodyPr/>
        <a:lstStyle/>
        <a:p>
          <a:endParaRPr lang="en-US"/>
        </a:p>
      </dgm:t>
    </dgm:pt>
    <dgm:pt modelId="{FA451F58-1193-473E-B3FE-1C850220741E}" type="pres">
      <dgm:prSet presAssocID="{AE96BC4B-0960-4AAA-8F0F-49EE0A1CD26D}" presName="sp" presStyleCnt="0"/>
      <dgm:spPr/>
    </dgm:pt>
    <dgm:pt modelId="{4FD86021-D4AD-4A47-B675-19D6AD98C3D9}" type="pres">
      <dgm:prSet presAssocID="{5F52D6CC-A7CE-462D-8332-43C0F22FC072}" presName="linNode" presStyleCnt="0"/>
      <dgm:spPr/>
    </dgm:pt>
    <dgm:pt modelId="{2841A5EC-94A1-4FCE-ADD3-3C463691A9A4}" type="pres">
      <dgm:prSet presAssocID="{5F52D6CC-A7CE-462D-8332-43C0F22FC072}" presName="parentText" presStyleLbl="node1" presStyleIdx="1" presStyleCnt="5" custScaleY="19649" custLinFactNeighborX="-470" custLinFactNeighborY="-604">
        <dgm:presLayoutVars>
          <dgm:chMax val="1"/>
          <dgm:bulletEnabled val="1"/>
        </dgm:presLayoutVars>
      </dgm:prSet>
      <dgm:spPr/>
      <dgm:t>
        <a:bodyPr/>
        <a:lstStyle/>
        <a:p>
          <a:endParaRPr lang="en-US"/>
        </a:p>
      </dgm:t>
    </dgm:pt>
    <dgm:pt modelId="{602D3024-89D0-43EB-814B-CED81163820F}" type="pres">
      <dgm:prSet presAssocID="{5F52D6CC-A7CE-462D-8332-43C0F22FC072}" presName="descendantText" presStyleLbl="alignAccFollowNode1" presStyleIdx="1" presStyleCnt="3" custScaleY="30529">
        <dgm:presLayoutVars>
          <dgm:bulletEnabled val="1"/>
        </dgm:presLayoutVars>
      </dgm:prSet>
      <dgm:spPr/>
      <dgm:t>
        <a:bodyPr/>
        <a:lstStyle/>
        <a:p>
          <a:endParaRPr lang="en-US"/>
        </a:p>
      </dgm:t>
    </dgm:pt>
    <dgm:pt modelId="{82EE82E7-43A7-4F94-961B-700D4AA920E6}" type="pres">
      <dgm:prSet presAssocID="{FC028E34-39C7-46D2-9501-D24968729E34}" presName="sp" presStyleCnt="0"/>
      <dgm:spPr/>
    </dgm:pt>
    <dgm:pt modelId="{1669EDAE-6AF2-4009-903F-8771266268AB}" type="pres">
      <dgm:prSet presAssocID="{E98C6DD1-A22A-4ED9-893D-D5B15EFA5317}" presName="linNode" presStyleCnt="0"/>
      <dgm:spPr/>
    </dgm:pt>
    <dgm:pt modelId="{467EFE09-F71F-4C9F-B612-CA70D3B2098F}" type="pres">
      <dgm:prSet presAssocID="{E98C6DD1-A22A-4ED9-893D-D5B15EFA5317}" presName="parentText" presStyleLbl="node1" presStyleIdx="2" presStyleCnt="5" custScaleY="20588" custLinFactNeighborX="1409" custLinFactNeighborY="-3501">
        <dgm:presLayoutVars>
          <dgm:chMax val="1"/>
          <dgm:bulletEnabled val="1"/>
        </dgm:presLayoutVars>
      </dgm:prSet>
      <dgm:spPr/>
      <dgm:t>
        <a:bodyPr/>
        <a:lstStyle/>
        <a:p>
          <a:endParaRPr lang="en-US"/>
        </a:p>
      </dgm:t>
    </dgm:pt>
    <dgm:pt modelId="{D0996A29-1B09-4EDF-B2D4-86552E3400F1}" type="pres">
      <dgm:prSet presAssocID="{E98C6DD1-A22A-4ED9-893D-D5B15EFA5317}" presName="descendantText" presStyleLbl="alignAccFollowNode1" presStyleIdx="2" presStyleCnt="3" custScaleY="29341" custLinFactNeighborX="1670" custLinFactNeighborY="-2779">
        <dgm:presLayoutVars>
          <dgm:bulletEnabled val="1"/>
        </dgm:presLayoutVars>
      </dgm:prSet>
      <dgm:spPr/>
      <dgm:t>
        <a:bodyPr/>
        <a:lstStyle/>
        <a:p>
          <a:endParaRPr lang="en-US"/>
        </a:p>
      </dgm:t>
    </dgm:pt>
    <dgm:pt modelId="{B953AA54-67EE-40C4-8BCF-5A34DA7670AB}" type="pres">
      <dgm:prSet presAssocID="{270F2B78-0375-44E0-85CC-2347BA440E12}" presName="sp" presStyleCnt="0"/>
      <dgm:spPr/>
    </dgm:pt>
    <dgm:pt modelId="{26C1D7CC-C09B-420E-8DC9-5E001FB34E00}" type="pres">
      <dgm:prSet presAssocID="{EDDCB7B9-5592-495C-A82C-AA308CE681B3}" presName="linNode" presStyleCnt="0"/>
      <dgm:spPr/>
    </dgm:pt>
    <dgm:pt modelId="{63C3F5C7-6541-40BB-8E91-3DDCB46922B5}" type="pres">
      <dgm:prSet presAssocID="{EDDCB7B9-5592-495C-A82C-AA308CE681B3}" presName="parentText" presStyleLbl="node1" presStyleIdx="3" presStyleCnt="5" custScaleY="18845" custLinFactNeighborX="835" custLinFactNeighborY="-3758">
        <dgm:presLayoutVars>
          <dgm:chMax val="1"/>
          <dgm:bulletEnabled val="1"/>
        </dgm:presLayoutVars>
      </dgm:prSet>
      <dgm:spPr/>
      <dgm:t>
        <a:bodyPr/>
        <a:lstStyle/>
        <a:p>
          <a:endParaRPr lang="en-US"/>
        </a:p>
      </dgm:t>
    </dgm:pt>
    <dgm:pt modelId="{F47217FC-F0FE-4066-AF7E-129651AEEDD4}" type="pres">
      <dgm:prSet presAssocID="{E50C0AC4-AED2-44D5-A6D4-521A3200D1CA}" presName="sp" presStyleCnt="0"/>
      <dgm:spPr/>
    </dgm:pt>
    <dgm:pt modelId="{D01D9905-F867-4D55-BEC6-3D3297282F83}" type="pres">
      <dgm:prSet presAssocID="{162755BA-23DF-461B-A488-A06E8C455BFB}" presName="linNode" presStyleCnt="0"/>
      <dgm:spPr/>
    </dgm:pt>
    <dgm:pt modelId="{A1A0ECB3-522E-4DD3-83D8-1060DA5644E1}" type="pres">
      <dgm:prSet presAssocID="{162755BA-23DF-461B-A488-A06E8C455BFB}" presName="parentText" presStyleLbl="node1" presStyleIdx="4" presStyleCnt="5" custScaleY="18899" custLinFactNeighborX="1670" custLinFactNeighborY="-3013">
        <dgm:presLayoutVars>
          <dgm:chMax val="1"/>
          <dgm:bulletEnabled val="1"/>
        </dgm:presLayoutVars>
      </dgm:prSet>
      <dgm:spPr/>
      <dgm:t>
        <a:bodyPr/>
        <a:lstStyle/>
        <a:p>
          <a:endParaRPr lang="en-US"/>
        </a:p>
      </dgm:t>
    </dgm:pt>
  </dgm:ptLst>
  <dgm:cxnLst>
    <dgm:cxn modelId="{28C85456-552F-4962-9DB6-44C4A53AB5A0}" srcId="{CC3211FD-D78C-46D1-8C32-042651C6D0E9}" destId="{E98C6DD1-A22A-4ED9-893D-D5B15EFA5317}" srcOrd="2" destOrd="0" parTransId="{E1DDAD9E-62B0-46AC-BA52-4AF9C3B85BE4}" sibTransId="{270F2B78-0375-44E0-85CC-2347BA440E12}"/>
    <dgm:cxn modelId="{4551F000-2B95-4F05-B47C-D767944952C4}" type="presOf" srcId="{E98C6DD1-A22A-4ED9-893D-D5B15EFA5317}" destId="{467EFE09-F71F-4C9F-B612-CA70D3B2098F}" srcOrd="0" destOrd="0" presId="urn:microsoft.com/office/officeart/2005/8/layout/vList5"/>
    <dgm:cxn modelId="{EF52C7B0-34A5-47C8-8F86-4F72D80B212E}" type="presOf" srcId="{4916CD37-C9B5-40A4-B513-653454540C7D}" destId="{C6DC4169-4C12-44DE-B2C5-FFC245B7355E}" srcOrd="0" destOrd="0" presId="urn:microsoft.com/office/officeart/2005/8/layout/vList5"/>
    <dgm:cxn modelId="{1ED62CC2-9D5E-49A2-8EBB-40302C8B1A8E}" type="presOf" srcId="{5F52D6CC-A7CE-462D-8332-43C0F22FC072}" destId="{2841A5EC-94A1-4FCE-ADD3-3C463691A9A4}" srcOrd="0" destOrd="0" presId="urn:microsoft.com/office/officeart/2005/8/layout/vList5"/>
    <dgm:cxn modelId="{68397E4A-03B6-4291-85C1-6593DED5A0B7}" type="presOf" srcId="{13BFDD50-F8D7-4FBD-BBF1-7DB01BC98F04}" destId="{9AEFAA24-ABD8-4894-97DE-24D07BC174CF}" srcOrd="0" destOrd="3" presId="urn:microsoft.com/office/officeart/2005/8/layout/vList5"/>
    <dgm:cxn modelId="{028B45E2-8EFE-4400-B754-8D321CE5A8BD}" srcId="{CC3211FD-D78C-46D1-8C32-042651C6D0E9}" destId="{5F52D6CC-A7CE-462D-8332-43C0F22FC072}" srcOrd="1" destOrd="0" parTransId="{F011529B-0122-488A-AB08-BCAC48F4B606}" sibTransId="{FC028E34-39C7-46D2-9501-D24968729E34}"/>
    <dgm:cxn modelId="{46561EC3-E43D-4D93-ACB9-F439F421584C}" type="presOf" srcId="{6F1015FE-A24E-4535-B57D-A1F20F4650C3}" destId="{D0996A29-1B09-4EDF-B2D4-86552E3400F1}" srcOrd="0" destOrd="0" presId="urn:microsoft.com/office/officeart/2005/8/layout/vList5"/>
    <dgm:cxn modelId="{3793BF6A-3327-49F4-82E4-C0E271441496}" type="presOf" srcId="{5299A013-511B-4B1B-B383-D813EBC6CA6F}" destId="{9AEFAA24-ABD8-4894-97DE-24D07BC174CF}" srcOrd="0" destOrd="1" presId="urn:microsoft.com/office/officeart/2005/8/layout/vList5"/>
    <dgm:cxn modelId="{8799AD30-B012-4BD1-BDFF-34D7DA77AAF0}" srcId="{E98C6DD1-A22A-4ED9-893D-D5B15EFA5317}" destId="{6F1015FE-A24E-4535-B57D-A1F20F4650C3}" srcOrd="0" destOrd="0" parTransId="{0DED591D-A745-4C3F-91E2-BDC33FFB7D08}" sibTransId="{C9969CD3-1E5E-46ED-928B-6E0D47D85EDC}"/>
    <dgm:cxn modelId="{D7058545-66BD-46E0-BE12-A94DE0CCA8A0}" type="presOf" srcId="{8B05E76F-BA1F-4AE4-8172-A4A731A3DCB0}" destId="{9AEFAA24-ABD8-4894-97DE-24D07BC174CF}" srcOrd="0" destOrd="2" presId="urn:microsoft.com/office/officeart/2005/8/layout/vList5"/>
    <dgm:cxn modelId="{0C34B3D7-D768-46B9-9983-D8CE54AD3591}" srcId="{CC3211FD-D78C-46D1-8C32-042651C6D0E9}" destId="{4916CD37-C9B5-40A4-B513-653454540C7D}" srcOrd="0" destOrd="0" parTransId="{6A7354C4-05C5-40BB-8D0F-5A18232FB857}" sibTransId="{AE96BC4B-0960-4AAA-8F0F-49EE0A1CD26D}"/>
    <dgm:cxn modelId="{38C8624D-F1FC-4726-BD11-CE36BBAE0257}" type="presOf" srcId="{CC3211FD-D78C-46D1-8C32-042651C6D0E9}" destId="{58AB8F77-97BF-4257-8A24-0D6BCAEECAA4}" srcOrd="0" destOrd="0" presId="urn:microsoft.com/office/officeart/2005/8/layout/vList5"/>
    <dgm:cxn modelId="{CB3FD5BD-99D8-4452-8F91-C5F97E3B14F2}" srcId="{4916CD37-C9B5-40A4-B513-653454540C7D}" destId="{5299A013-511B-4B1B-B383-D813EBC6CA6F}" srcOrd="1" destOrd="0" parTransId="{CC55AA2E-E8E2-4C69-BB88-431B366A5414}" sibTransId="{2A8C185D-CB1E-49B5-BF24-79299BED2DFC}"/>
    <dgm:cxn modelId="{BF04D8E1-1C62-45DE-A75A-DFEEB7AD54A5}" srcId="{CC3211FD-D78C-46D1-8C32-042651C6D0E9}" destId="{162755BA-23DF-461B-A488-A06E8C455BFB}" srcOrd="4" destOrd="0" parTransId="{64EEA1BC-BF24-4293-8EB1-1F37F26595B8}" sibTransId="{D65F38E9-03D3-48B2-824E-D1722B7D904E}"/>
    <dgm:cxn modelId="{30B89F31-F004-421F-A6A9-761C5640D71F}" type="presOf" srcId="{F24E378B-7F1F-4715-9699-B7AA5E1A5749}" destId="{602D3024-89D0-43EB-814B-CED81163820F}" srcOrd="0" destOrd="0" presId="urn:microsoft.com/office/officeart/2005/8/layout/vList5"/>
    <dgm:cxn modelId="{4FF3A78C-15F7-4904-9985-C125F1B9CC73}" srcId="{5F52D6CC-A7CE-462D-8332-43C0F22FC072}" destId="{F24E378B-7F1F-4715-9699-B7AA5E1A5749}" srcOrd="0" destOrd="0" parTransId="{211ED139-8B77-4468-A1BB-03673803F6CB}" sibTransId="{8F5623F0-BEA7-48E3-B129-2983EA117EED}"/>
    <dgm:cxn modelId="{E28590A6-3FD5-4CF3-BD6B-C45588AB3660}" srcId="{CC3211FD-D78C-46D1-8C32-042651C6D0E9}" destId="{EDDCB7B9-5592-495C-A82C-AA308CE681B3}" srcOrd="3" destOrd="0" parTransId="{26BCACEC-1473-47EA-9A1E-1829CBBBA27F}" sibTransId="{E50C0AC4-AED2-44D5-A6D4-521A3200D1CA}"/>
    <dgm:cxn modelId="{E8BDDE57-29F6-4EA8-8E6A-32C3FD5A8D6E}" srcId="{4916CD37-C9B5-40A4-B513-653454540C7D}" destId="{8D89E86A-E48E-4906-80A0-61112D407303}" srcOrd="0" destOrd="0" parTransId="{17328DD6-2F40-4E18-BE7F-3F4AFB847872}" sibTransId="{5936D9B0-117D-410C-93C8-8D8E53753439}"/>
    <dgm:cxn modelId="{C0191C2F-8394-4237-BB34-24C639328169}" type="presOf" srcId="{162755BA-23DF-461B-A488-A06E8C455BFB}" destId="{A1A0ECB3-522E-4DD3-83D8-1060DA5644E1}" srcOrd="0" destOrd="0" presId="urn:microsoft.com/office/officeart/2005/8/layout/vList5"/>
    <dgm:cxn modelId="{F87C20F1-197D-4DCE-B5A6-AD5EBC01DAD6}" type="presOf" srcId="{EDDCB7B9-5592-495C-A82C-AA308CE681B3}" destId="{63C3F5C7-6541-40BB-8E91-3DDCB46922B5}" srcOrd="0" destOrd="0" presId="urn:microsoft.com/office/officeart/2005/8/layout/vList5"/>
    <dgm:cxn modelId="{6378C3F9-A5C8-44AE-B4AA-DC8DB02726CC}" type="presOf" srcId="{8D89E86A-E48E-4906-80A0-61112D407303}" destId="{9AEFAA24-ABD8-4894-97DE-24D07BC174CF}" srcOrd="0" destOrd="0" presId="urn:microsoft.com/office/officeart/2005/8/layout/vList5"/>
    <dgm:cxn modelId="{B6F24A43-F0A9-40B3-8BF4-168328CDF06F}" srcId="{4916CD37-C9B5-40A4-B513-653454540C7D}" destId="{13BFDD50-F8D7-4FBD-BBF1-7DB01BC98F04}" srcOrd="3" destOrd="0" parTransId="{AD17E99F-FCEB-4656-87EC-BA95FE942458}" sibTransId="{6B38134D-0B20-4BF5-9DCE-0DE8526EE8A2}"/>
    <dgm:cxn modelId="{6884BB21-A09B-4039-8A78-B804B2FA413A}" srcId="{4916CD37-C9B5-40A4-B513-653454540C7D}" destId="{8B05E76F-BA1F-4AE4-8172-A4A731A3DCB0}" srcOrd="2" destOrd="0" parTransId="{84220220-C42D-43EE-84E8-1637B1A3A0B0}" sibTransId="{3AA97EC3-B75A-4F51-862C-9C65059461CD}"/>
    <dgm:cxn modelId="{C337DFE4-03F4-46E8-9764-EDC3E5893A80}" type="presParOf" srcId="{58AB8F77-97BF-4257-8A24-0D6BCAEECAA4}" destId="{3CA89938-A9BF-4A1C-820F-69808892A6D2}" srcOrd="0" destOrd="0" presId="urn:microsoft.com/office/officeart/2005/8/layout/vList5"/>
    <dgm:cxn modelId="{572D63FF-F311-45DF-B395-2012836C230B}" type="presParOf" srcId="{3CA89938-A9BF-4A1C-820F-69808892A6D2}" destId="{C6DC4169-4C12-44DE-B2C5-FFC245B7355E}" srcOrd="0" destOrd="0" presId="urn:microsoft.com/office/officeart/2005/8/layout/vList5"/>
    <dgm:cxn modelId="{EBD56166-A0DD-48E0-8D3F-D36564F8CDC9}" type="presParOf" srcId="{3CA89938-A9BF-4A1C-820F-69808892A6D2}" destId="{9AEFAA24-ABD8-4894-97DE-24D07BC174CF}" srcOrd="1" destOrd="0" presId="urn:microsoft.com/office/officeart/2005/8/layout/vList5"/>
    <dgm:cxn modelId="{022A4D5A-592E-4FFF-B554-A125B94E8D43}" type="presParOf" srcId="{58AB8F77-97BF-4257-8A24-0D6BCAEECAA4}" destId="{FA451F58-1193-473E-B3FE-1C850220741E}" srcOrd="1" destOrd="0" presId="urn:microsoft.com/office/officeart/2005/8/layout/vList5"/>
    <dgm:cxn modelId="{41E44459-53AD-43ED-B73E-DE70BD35803B}" type="presParOf" srcId="{58AB8F77-97BF-4257-8A24-0D6BCAEECAA4}" destId="{4FD86021-D4AD-4A47-B675-19D6AD98C3D9}" srcOrd="2" destOrd="0" presId="urn:microsoft.com/office/officeart/2005/8/layout/vList5"/>
    <dgm:cxn modelId="{9075ADF0-A194-43EE-8DE8-6DD776F14084}" type="presParOf" srcId="{4FD86021-D4AD-4A47-B675-19D6AD98C3D9}" destId="{2841A5EC-94A1-4FCE-ADD3-3C463691A9A4}" srcOrd="0" destOrd="0" presId="urn:microsoft.com/office/officeart/2005/8/layout/vList5"/>
    <dgm:cxn modelId="{7BDB9B3C-0266-4D0E-A5A5-0592D93AEF11}" type="presParOf" srcId="{4FD86021-D4AD-4A47-B675-19D6AD98C3D9}" destId="{602D3024-89D0-43EB-814B-CED81163820F}" srcOrd="1" destOrd="0" presId="urn:microsoft.com/office/officeart/2005/8/layout/vList5"/>
    <dgm:cxn modelId="{18FB9EF4-8A47-470D-B5F8-3084437ED768}" type="presParOf" srcId="{58AB8F77-97BF-4257-8A24-0D6BCAEECAA4}" destId="{82EE82E7-43A7-4F94-961B-700D4AA920E6}" srcOrd="3" destOrd="0" presId="urn:microsoft.com/office/officeart/2005/8/layout/vList5"/>
    <dgm:cxn modelId="{90E828FF-DAB2-437F-A26A-D82060AB8A5D}" type="presParOf" srcId="{58AB8F77-97BF-4257-8A24-0D6BCAEECAA4}" destId="{1669EDAE-6AF2-4009-903F-8771266268AB}" srcOrd="4" destOrd="0" presId="urn:microsoft.com/office/officeart/2005/8/layout/vList5"/>
    <dgm:cxn modelId="{B3876766-E236-4FA2-BDEB-CDF80957CAD2}" type="presParOf" srcId="{1669EDAE-6AF2-4009-903F-8771266268AB}" destId="{467EFE09-F71F-4C9F-B612-CA70D3B2098F}" srcOrd="0" destOrd="0" presId="urn:microsoft.com/office/officeart/2005/8/layout/vList5"/>
    <dgm:cxn modelId="{802FB2B5-56C0-403F-B5CA-26B4A2D680D5}" type="presParOf" srcId="{1669EDAE-6AF2-4009-903F-8771266268AB}" destId="{D0996A29-1B09-4EDF-B2D4-86552E3400F1}" srcOrd="1" destOrd="0" presId="urn:microsoft.com/office/officeart/2005/8/layout/vList5"/>
    <dgm:cxn modelId="{DB8FE715-C813-42E4-A119-21C31C64BD7B}" type="presParOf" srcId="{58AB8F77-97BF-4257-8A24-0D6BCAEECAA4}" destId="{B953AA54-67EE-40C4-8BCF-5A34DA7670AB}" srcOrd="5" destOrd="0" presId="urn:microsoft.com/office/officeart/2005/8/layout/vList5"/>
    <dgm:cxn modelId="{D163E58E-6FFC-4646-87C1-BE044F6B313A}" type="presParOf" srcId="{58AB8F77-97BF-4257-8A24-0D6BCAEECAA4}" destId="{26C1D7CC-C09B-420E-8DC9-5E001FB34E00}" srcOrd="6" destOrd="0" presId="urn:microsoft.com/office/officeart/2005/8/layout/vList5"/>
    <dgm:cxn modelId="{FB1C5416-E2AC-4C4B-967C-B25DE8AE4837}" type="presParOf" srcId="{26C1D7CC-C09B-420E-8DC9-5E001FB34E00}" destId="{63C3F5C7-6541-40BB-8E91-3DDCB46922B5}" srcOrd="0" destOrd="0" presId="urn:microsoft.com/office/officeart/2005/8/layout/vList5"/>
    <dgm:cxn modelId="{4FD124D6-B77B-4DD7-9944-2E1FD8A8B86F}" type="presParOf" srcId="{58AB8F77-97BF-4257-8A24-0D6BCAEECAA4}" destId="{F47217FC-F0FE-4066-AF7E-129651AEEDD4}" srcOrd="7" destOrd="0" presId="urn:microsoft.com/office/officeart/2005/8/layout/vList5"/>
    <dgm:cxn modelId="{A47E333A-768C-4B50-BE57-B0D1FC6F28B3}" type="presParOf" srcId="{58AB8F77-97BF-4257-8A24-0D6BCAEECAA4}" destId="{D01D9905-F867-4D55-BEC6-3D3297282F83}" srcOrd="8" destOrd="0" presId="urn:microsoft.com/office/officeart/2005/8/layout/vList5"/>
    <dgm:cxn modelId="{9EC51C2D-0FE4-4426-9BD1-872325F15B69}" type="presParOf" srcId="{D01D9905-F867-4D55-BEC6-3D3297282F83}" destId="{A1A0ECB3-522E-4DD3-83D8-1060DA5644E1}" srcOrd="0" destOrd="0" presId="urn:microsoft.com/office/officeart/2005/8/layout/vList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AEFAA24-ABD8-4894-97DE-24D07BC174CF}">
      <dsp:nvSpPr>
        <dsp:cNvPr id="0" name=""/>
        <dsp:cNvSpPr/>
      </dsp:nvSpPr>
      <dsp:spPr>
        <a:xfrm rot="5400000">
          <a:off x="1698241" y="-424886"/>
          <a:ext cx="1413969" cy="226374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Linear regression</a:t>
          </a:r>
          <a:endParaRPr lang="en-US" sz="1200" kern="1200" dirty="0"/>
        </a:p>
        <a:p>
          <a:pPr marL="57150" lvl="1" indent="-57150" algn="l" defTabSz="488950">
            <a:lnSpc>
              <a:spcPct val="90000"/>
            </a:lnSpc>
            <a:spcBef>
              <a:spcPct val="0"/>
            </a:spcBef>
            <a:spcAft>
              <a:spcPct val="15000"/>
            </a:spcAft>
            <a:buChar char="••"/>
          </a:pPr>
          <a:r>
            <a:rPr lang="en-US" sz="1100" kern="1200" dirty="0" smtClean="0"/>
            <a:t>Ridge </a:t>
          </a:r>
          <a:endParaRPr lang="en-US" sz="1100" kern="1200" dirty="0"/>
        </a:p>
        <a:p>
          <a:pPr marL="57150" lvl="1" indent="-57150" algn="l" defTabSz="488950">
            <a:lnSpc>
              <a:spcPct val="90000"/>
            </a:lnSpc>
            <a:spcBef>
              <a:spcPct val="0"/>
            </a:spcBef>
            <a:spcAft>
              <a:spcPct val="15000"/>
            </a:spcAft>
            <a:buChar char="••"/>
          </a:pPr>
          <a:r>
            <a:rPr lang="en-US" sz="1100" kern="1200" dirty="0" smtClean="0"/>
            <a:t>Lasso </a:t>
          </a:r>
          <a:endParaRPr lang="en-US" sz="1100" kern="1200" dirty="0"/>
        </a:p>
        <a:p>
          <a:pPr marL="57150" lvl="1" indent="-57150" algn="l" defTabSz="488950">
            <a:lnSpc>
              <a:spcPct val="90000"/>
            </a:lnSpc>
            <a:spcBef>
              <a:spcPct val="0"/>
            </a:spcBef>
            <a:spcAft>
              <a:spcPct val="15000"/>
            </a:spcAft>
            <a:buChar char="••"/>
          </a:pPr>
          <a:r>
            <a:rPr lang="en-US" sz="1100" kern="1200" dirty="0" err="1" smtClean="0"/>
            <a:t>ElasticNet</a:t>
          </a:r>
          <a:endParaRPr lang="en-US" sz="1100" kern="1200" dirty="0"/>
        </a:p>
      </dsp:txBody>
      <dsp:txXfrm rot="5400000">
        <a:off x="1698241" y="-424886"/>
        <a:ext cx="1413969" cy="2263742"/>
      </dsp:txXfrm>
    </dsp:sp>
    <dsp:sp modelId="{C6DC4169-4C12-44DE-B2C5-FFC245B7355E}">
      <dsp:nvSpPr>
        <dsp:cNvPr id="0" name=""/>
        <dsp:cNvSpPr/>
      </dsp:nvSpPr>
      <dsp:spPr>
        <a:xfrm>
          <a:off x="0" y="418658"/>
          <a:ext cx="1273354" cy="580810"/>
        </a:xfrm>
        <a:prstGeom prst="roundRect">
          <a:avLst/>
        </a:prstGeom>
        <a:solidFill>
          <a:srgbClr val="FFC000"/>
        </a:solidFill>
        <a:ln w="25400" cap="flat" cmpd="sng" algn="ctr">
          <a:solidFill>
            <a:schemeClr val="lt1">
              <a:hueOff val="0"/>
              <a:satOff val="0"/>
              <a:lumOff val="0"/>
              <a:alphaOff val="0"/>
            </a:schemeClr>
          </a:solidFill>
          <a:prstDash val="solid"/>
        </a:ln>
        <a:effectLst>
          <a:outerShdw blurRad="50800" dist="50800" dir="5400000" algn="ctr" rotWithShape="0">
            <a:srgbClr val="000000">
              <a:alpha val="0"/>
            </a:srgbClr>
          </a:outerShdw>
        </a:effectLst>
        <a:scene3d>
          <a:camera prst="orthographicFront"/>
          <a:lightRig rig="threePt" dir="t"/>
        </a:scene3d>
        <a:sp3d prstMaterial="plastic">
          <a:bevelT/>
          <a:bevelB/>
        </a:sp3d>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err="1" smtClean="0"/>
            <a:t>LR</a:t>
          </a:r>
          <a:endParaRPr lang="en-US" sz="2700" kern="1200" dirty="0"/>
        </a:p>
      </dsp:txBody>
      <dsp:txXfrm>
        <a:off x="0" y="418658"/>
        <a:ext cx="1273354" cy="580810"/>
      </dsp:txXfrm>
    </dsp:sp>
    <dsp:sp modelId="{602D3024-89D0-43EB-814B-CED81163820F}">
      <dsp:nvSpPr>
        <dsp:cNvPr id="0" name=""/>
        <dsp:cNvSpPr/>
      </dsp:nvSpPr>
      <dsp:spPr>
        <a:xfrm rot="5400000">
          <a:off x="2065231" y="763381"/>
          <a:ext cx="679989" cy="226374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t>Decision Tree </a:t>
          </a:r>
          <a:endParaRPr lang="en-US" sz="1600" b="1" kern="1200" dirty="0"/>
        </a:p>
      </dsp:txBody>
      <dsp:txXfrm rot="5400000">
        <a:off x="2065231" y="763381"/>
        <a:ext cx="679989" cy="2263742"/>
      </dsp:txXfrm>
    </dsp:sp>
    <dsp:sp modelId="{2841A5EC-94A1-4FCE-ADD3-3C463691A9A4}">
      <dsp:nvSpPr>
        <dsp:cNvPr id="0" name=""/>
        <dsp:cNvSpPr/>
      </dsp:nvSpPr>
      <dsp:spPr>
        <a:xfrm>
          <a:off x="0" y="1604902"/>
          <a:ext cx="1273354" cy="547066"/>
        </a:xfrm>
        <a:prstGeom prst="roundRect">
          <a:avLst/>
        </a:prstGeom>
        <a:solidFill>
          <a:srgbClr val="FFC000"/>
        </a:solidFill>
        <a:ln w="25400" cap="flat" cmpd="sng" algn="ctr">
          <a:solidFill>
            <a:schemeClr val="lt1">
              <a:hueOff val="0"/>
              <a:satOff val="0"/>
              <a:lumOff val="0"/>
              <a:alphaOff val="0"/>
            </a:schemeClr>
          </a:solidFill>
          <a:prstDash val="solid"/>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DT</a:t>
          </a:r>
          <a:endParaRPr lang="en-US" sz="2700" kern="1200" dirty="0"/>
        </a:p>
      </dsp:txBody>
      <dsp:txXfrm>
        <a:off x="0" y="1604902"/>
        <a:ext cx="1273354" cy="547066"/>
      </dsp:txXfrm>
    </dsp:sp>
    <dsp:sp modelId="{D0996A29-1B09-4EDF-B2D4-86552E3400F1}">
      <dsp:nvSpPr>
        <dsp:cNvPr id="0" name=""/>
        <dsp:cNvSpPr/>
      </dsp:nvSpPr>
      <dsp:spPr>
        <a:xfrm rot="5400000">
          <a:off x="2078461" y="1507451"/>
          <a:ext cx="653528" cy="226374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smtClean="0"/>
            <a:t>Random Forest</a:t>
          </a:r>
          <a:endParaRPr lang="en-US" sz="1600" b="1" kern="1200" dirty="0"/>
        </a:p>
      </dsp:txBody>
      <dsp:txXfrm rot="5400000">
        <a:off x="2078461" y="1507451"/>
        <a:ext cx="653528" cy="2263742"/>
      </dsp:txXfrm>
    </dsp:sp>
    <dsp:sp modelId="{467EFE09-F71F-4C9F-B612-CA70D3B2098F}">
      <dsp:nvSpPr>
        <dsp:cNvPr id="0" name=""/>
        <dsp:cNvSpPr/>
      </dsp:nvSpPr>
      <dsp:spPr>
        <a:xfrm>
          <a:off x="31896" y="2317141"/>
          <a:ext cx="1273354" cy="573209"/>
        </a:xfrm>
        <a:prstGeom prst="roundRect">
          <a:avLst/>
        </a:prstGeom>
        <a:solidFill>
          <a:srgbClr val="FFC000"/>
        </a:solidFill>
        <a:ln w="25400" cap="flat" cmpd="sng" algn="ctr">
          <a:solidFill>
            <a:schemeClr val="lt1">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err="1" smtClean="0"/>
            <a:t>RF</a:t>
          </a:r>
          <a:endParaRPr lang="en-US" sz="2700" kern="1200" dirty="0"/>
        </a:p>
      </dsp:txBody>
      <dsp:txXfrm>
        <a:off x="31896" y="2317141"/>
        <a:ext cx="1273354" cy="573209"/>
      </dsp:txXfrm>
    </dsp:sp>
    <dsp:sp modelId="{63C3F5C7-6541-40BB-8E91-3DDCB46922B5}">
      <dsp:nvSpPr>
        <dsp:cNvPr id="0" name=""/>
        <dsp:cNvSpPr/>
      </dsp:nvSpPr>
      <dsp:spPr>
        <a:xfrm>
          <a:off x="10632" y="3062564"/>
          <a:ext cx="1273354" cy="524681"/>
        </a:xfrm>
        <a:prstGeom prst="roundRect">
          <a:avLst/>
        </a:prstGeom>
        <a:solidFill>
          <a:srgbClr val="FFC000"/>
        </a:solidFill>
        <a:ln w="25400" cap="flat" cmpd="sng" algn="ctr">
          <a:solidFill>
            <a:schemeClr val="lt1">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GB</a:t>
          </a:r>
          <a:endParaRPr lang="en-US" sz="2700" kern="1200" dirty="0"/>
        </a:p>
      </dsp:txBody>
      <dsp:txXfrm>
        <a:off x="10632" y="3062564"/>
        <a:ext cx="1273354" cy="524681"/>
      </dsp:txXfrm>
    </dsp:sp>
    <dsp:sp modelId="{A1A0ECB3-522E-4DD3-83D8-1060DA5644E1}">
      <dsp:nvSpPr>
        <dsp:cNvPr id="0" name=""/>
        <dsp:cNvSpPr/>
      </dsp:nvSpPr>
      <dsp:spPr>
        <a:xfrm>
          <a:off x="21265" y="3747197"/>
          <a:ext cx="1273354" cy="526184"/>
        </a:xfrm>
        <a:prstGeom prst="roundRect">
          <a:avLst/>
        </a:prstGeom>
        <a:solidFill>
          <a:srgbClr val="FFC000"/>
        </a:solidFill>
        <a:ln w="25400" cap="flat" cmpd="sng" algn="ctr">
          <a:solidFill>
            <a:schemeClr val="lt1">
              <a:hueOff val="0"/>
              <a:satOff val="0"/>
              <a:lumOff val="0"/>
              <a:alphaOff val="0"/>
            </a:schemeClr>
          </a:solidFill>
          <a:prstDash val="solid"/>
        </a:ln>
        <a:effectLst/>
        <a:scene3d>
          <a:camera prst="orthographicFront"/>
          <a:lightRig rig="threePt" dir="t"/>
        </a:scene3d>
        <a:sp3d>
          <a:bevelT/>
          <a:bevelB/>
        </a:sp3d>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US" sz="2700" kern="1200" dirty="0" smtClean="0"/>
            <a:t> </a:t>
          </a:r>
          <a:r>
            <a:rPr lang="en-US" sz="2700" kern="1200" dirty="0" err="1" smtClean="0"/>
            <a:t>XGB</a:t>
          </a:r>
          <a:endParaRPr lang="en-US" sz="2700" kern="1200" dirty="0"/>
        </a:p>
      </dsp:txBody>
      <dsp:txXfrm>
        <a:off x="21265" y="3747197"/>
        <a:ext cx="1273354" cy="52618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8FF524EE-C630-4922-97A8-35831F933F0E}" type="datetimeFigureOut">
              <a:rPr lang="en-US" smtClean="0"/>
              <a:pPr/>
              <a:t>3/26/2023</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B3FBB6C-FC04-424D-B693-DD6B9D21129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9">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7" r:id="rId5"/>
    <p:sldLayoutId id="2147483658"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8650"/>
            <a:ext cx="8305800" cy="400050"/>
          </a:xfrm>
        </p:spPr>
        <p:txBody>
          <a:bodyPr>
            <a:normAutofit fontScale="90000"/>
          </a:bodyPr>
          <a:lstStyle/>
          <a:p>
            <a:pPr lvl="0">
              <a:spcBef>
                <a:spcPts val="0"/>
              </a:spcBef>
            </a:pPr>
            <a:r>
              <a:rPr lang="en-US" sz="5400" b="1" dirty="0" smtClean="0">
                <a:solidFill>
                  <a:srgbClr val="CC0000"/>
                </a:solidFill>
                <a:latin typeface="Montserrat"/>
                <a:ea typeface="Montserrat"/>
                <a:cs typeface="Montserrat"/>
                <a:sym typeface="Montserrat"/>
              </a:rPr>
              <a:t>   Capstone Project-2</a:t>
            </a:r>
            <a:br>
              <a:rPr lang="en-US" sz="5400" b="1" dirty="0" smtClean="0">
                <a:solidFill>
                  <a:srgbClr val="CC0000"/>
                </a:solidFill>
                <a:latin typeface="Montserrat"/>
                <a:ea typeface="Montserrat"/>
                <a:cs typeface="Montserrat"/>
                <a:sym typeface="Montserrat"/>
              </a:rPr>
            </a:br>
            <a:r>
              <a:rPr lang="en-US" sz="5400" b="1" dirty="0">
                <a:solidFill>
                  <a:srgbClr val="CC0000"/>
                </a:solidFill>
                <a:latin typeface="Montserrat"/>
                <a:ea typeface="Montserrat"/>
                <a:cs typeface="Montserrat"/>
                <a:sym typeface="Montserrat"/>
              </a:rPr>
              <a:t/>
            </a:r>
            <a:br>
              <a:rPr lang="en-US" sz="5400" b="1" dirty="0">
                <a:solidFill>
                  <a:srgbClr val="CC0000"/>
                </a:solidFill>
                <a:latin typeface="Montserrat"/>
                <a:ea typeface="Montserrat"/>
                <a:cs typeface="Montserrat"/>
                <a:sym typeface="Montserrat"/>
              </a:rPr>
            </a:br>
            <a:r>
              <a:rPr lang="en-US" sz="4000" b="1" dirty="0" smtClean="0">
                <a:latin typeface="Montserrat"/>
                <a:ea typeface="Montserrat"/>
                <a:cs typeface="Montserrat"/>
                <a:sym typeface="Montserrat"/>
              </a:rPr>
              <a:t> Bike Sharing Demand Prediction </a:t>
            </a:r>
            <a:r>
              <a:rPr lang="en-US" b="1" dirty="0" smtClean="0">
                <a:latin typeface="Montserrat"/>
                <a:ea typeface="Montserrat"/>
                <a:cs typeface="Montserrat"/>
                <a:sym typeface="Montserrat"/>
              </a:rPr>
              <a:t/>
            </a:r>
            <a:br>
              <a:rPr lang="en-US" b="1" dirty="0" smtClean="0">
                <a:latin typeface="Montserrat"/>
                <a:ea typeface="Montserrat"/>
                <a:cs typeface="Montserrat"/>
                <a:sym typeface="Montserrat"/>
              </a:rPr>
            </a:br>
            <a:r>
              <a:rPr lang="en-US" sz="3600" b="1" u="sng" dirty="0" smtClean="0">
                <a:solidFill>
                  <a:schemeClr val="lt1"/>
                </a:solidFill>
                <a:latin typeface="Montserrat"/>
                <a:ea typeface="Montserrat"/>
                <a:cs typeface="Montserrat"/>
                <a:sym typeface="Montserrat"/>
              </a:rPr>
              <a:t/>
            </a:r>
            <a:br>
              <a:rPr lang="en-US" sz="3600" b="1" u="sng" dirty="0" smtClean="0">
                <a:solidFill>
                  <a:schemeClr val="lt1"/>
                </a:solidFill>
                <a:latin typeface="Montserrat"/>
                <a:ea typeface="Montserrat"/>
                <a:cs typeface="Montserrat"/>
                <a:sym typeface="Montserrat"/>
              </a:rPr>
            </a:br>
            <a:r>
              <a:rPr lang="en-US" sz="2400" b="1" dirty="0" smtClean="0">
                <a:solidFill>
                  <a:srgbClr val="C00000"/>
                </a:solidFill>
              </a:rPr>
              <a:t>                                         Submitted by </a:t>
            </a:r>
            <a:r>
              <a:rPr lang="en-US" sz="2400" dirty="0" smtClean="0"/>
              <a:t/>
            </a:r>
            <a:br>
              <a:rPr lang="en-US" sz="2400" dirty="0" smtClean="0"/>
            </a:br>
            <a:r>
              <a:rPr lang="en-US" sz="2400" dirty="0" smtClean="0"/>
              <a:t>                                       </a:t>
            </a:r>
            <a:r>
              <a:rPr lang="en-US" sz="2400" dirty="0" err="1" smtClean="0">
                <a:solidFill>
                  <a:schemeClr val="bg1"/>
                </a:solidFill>
              </a:rPr>
              <a:t>Ayush</a:t>
            </a:r>
            <a:r>
              <a:rPr lang="en-US" sz="2400" dirty="0" smtClean="0">
                <a:solidFill>
                  <a:schemeClr val="bg1"/>
                </a:solidFill>
              </a:rPr>
              <a:t> </a:t>
            </a:r>
            <a:r>
              <a:rPr lang="en-US" sz="2400" dirty="0" err="1" smtClean="0">
                <a:solidFill>
                  <a:schemeClr val="bg1"/>
                </a:solidFill>
              </a:rPr>
              <a:t>shrivastava</a:t>
            </a:r>
            <a:r>
              <a:rPr lang="en-US" sz="2400" dirty="0" smtClean="0">
                <a:solidFill>
                  <a:schemeClr val="bg1"/>
                </a:solidFill>
              </a:rPr>
              <a:t> </a:t>
            </a:r>
            <a:r>
              <a:rPr lang="en-US" sz="2400" dirty="0">
                <a:solidFill>
                  <a:schemeClr val="bg1"/>
                </a:solidFill>
              </a:rPr>
              <a:t/>
            </a:r>
            <a:br>
              <a:rPr lang="en-US" sz="2400" dirty="0">
                <a:solidFill>
                  <a:schemeClr val="bg1"/>
                </a:solidFill>
              </a:rPr>
            </a:br>
            <a:r>
              <a:rPr lang="en-US" sz="2400" dirty="0" smtClean="0">
                <a:solidFill>
                  <a:schemeClr val="bg1"/>
                </a:solidFill>
              </a:rPr>
              <a:t>                              Data science Trainee , </a:t>
            </a:r>
            <a:r>
              <a:rPr lang="en-US" sz="2400" dirty="0" err="1" smtClean="0">
                <a:solidFill>
                  <a:schemeClr val="bg1"/>
                </a:solidFill>
              </a:rPr>
              <a:t>Almabetter</a:t>
            </a:r>
            <a:endParaRPr lang="en-US" dirty="0">
              <a:solidFill>
                <a:schemeClr val="bg1"/>
              </a:solidFill>
            </a:endParaRPr>
          </a:p>
        </p:txBody>
      </p:sp>
      <p:sp>
        <p:nvSpPr>
          <p:cNvPr id="3" name="Content Placeholder 2"/>
          <p:cNvSpPr>
            <a:spLocks noGrp="1"/>
          </p:cNvSpPr>
          <p:nvPr>
            <p:ph idx="1"/>
          </p:nvPr>
        </p:nvSpPr>
        <p:spPr>
          <a:xfrm>
            <a:off x="6400800" y="4286251"/>
            <a:ext cx="2286000" cy="308372"/>
          </a:xfrm>
        </p:spPr>
        <p:txBody>
          <a:bodyPr>
            <a:normAutofit fontScale="40000" lnSpcReduction="20000"/>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ervi\Desktop\visual dist.png"/>
          <p:cNvPicPr>
            <a:picLocks noChangeAspect="1" noChangeArrowheads="1"/>
          </p:cNvPicPr>
          <p:nvPr/>
        </p:nvPicPr>
        <p:blipFill>
          <a:blip r:embed="rId2"/>
          <a:srcRect/>
          <a:stretch>
            <a:fillRect/>
          </a:stretch>
        </p:blipFill>
        <p:spPr bwMode="auto">
          <a:xfrm>
            <a:off x="204787" y="414543"/>
            <a:ext cx="8726561" cy="3901983"/>
          </a:xfrm>
          <a:prstGeom prst="rect">
            <a:avLst/>
          </a:prstGeom>
          <a:noFill/>
        </p:spPr>
      </p:pic>
      <p:sp>
        <p:nvSpPr>
          <p:cNvPr id="3" name="Rectangle 2"/>
          <p:cNvSpPr/>
          <p:nvPr/>
        </p:nvSpPr>
        <p:spPr>
          <a:xfrm>
            <a:off x="223284" y="4404836"/>
            <a:ext cx="8920716" cy="738664"/>
          </a:xfrm>
          <a:prstGeom prst="rect">
            <a:avLst/>
          </a:prstGeom>
        </p:spPr>
        <p:txBody>
          <a:bodyPr wrap="square">
            <a:spAutoFit/>
          </a:bodyPr>
          <a:lstStyle/>
          <a:p>
            <a:pPr>
              <a:buFont typeface="Arial" pitchFamily="34" charset="0"/>
              <a:buChar char="•"/>
            </a:pPr>
            <a:r>
              <a:rPr lang="en-US" dirty="0" smtClean="0"/>
              <a:t>  As we can see from the above </a:t>
            </a:r>
            <a:r>
              <a:rPr lang="en-US" dirty="0" err="1" smtClean="0"/>
              <a:t>displot</a:t>
            </a:r>
            <a:r>
              <a:rPr lang="en-US" dirty="0" smtClean="0"/>
              <a:t> that Normally distributed attributes: temperature , hour , humidity. Positively skewed attributes: wind, rented bike count , </a:t>
            </a:r>
            <a:r>
              <a:rPr lang="en-US" dirty="0" err="1" smtClean="0"/>
              <a:t>solar_radiation</a:t>
            </a:r>
            <a:r>
              <a:rPr lang="en-US" dirty="0" smtClean="0"/>
              <a:t>, snowfall, rainfall. Negatively skewed attributes: visibility. ,</a:t>
            </a:r>
            <a:endParaRPr lang="en-US" dirty="0"/>
          </a:p>
        </p:txBody>
      </p:sp>
      <p:sp>
        <p:nvSpPr>
          <p:cNvPr id="4" name="Title 3"/>
          <p:cNvSpPr>
            <a:spLocks noGrp="1"/>
          </p:cNvSpPr>
          <p:nvPr>
            <p:ph type="title"/>
          </p:nvPr>
        </p:nvSpPr>
        <p:spPr>
          <a:xfrm>
            <a:off x="194742" y="0"/>
            <a:ext cx="8523956" cy="478465"/>
          </a:xfrm>
        </p:spPr>
        <p:txBody>
          <a:bodyPr/>
          <a:lstStyle/>
          <a:p>
            <a:r>
              <a:rPr lang="en-US" b="1" dirty="0" err="1" smtClean="0"/>
              <a:t>Visualising</a:t>
            </a:r>
            <a:r>
              <a:rPr lang="en-US" b="1" dirty="0" smtClean="0"/>
              <a:t> distribution of numerical features</a:t>
            </a:r>
            <a:endParaRPr lang="en-US" b="1" dirty="0"/>
          </a:p>
        </p:txBody>
      </p:sp>
      <p:sp>
        <p:nvSpPr>
          <p:cNvPr id="5" name="Content Placeholder 4"/>
          <p:cNvSpPr>
            <a:spLocks noGrp="1"/>
          </p:cNvSpPr>
          <p:nvPr>
            <p:ph idx="1"/>
          </p:nvPr>
        </p:nvSpPr>
        <p:spPr>
          <a:xfrm flipH="1" flipV="1">
            <a:off x="9144000" y="4821398"/>
            <a:ext cx="141579" cy="322102"/>
          </a:xfrm>
        </p:spPr>
        <p:txBody>
          <a:bodyPr/>
          <a:lstStyle/>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ervi\Desktop\reg temperature.png"/>
          <p:cNvPicPr>
            <a:picLocks noChangeAspect="1" noChangeArrowheads="1"/>
          </p:cNvPicPr>
          <p:nvPr/>
        </p:nvPicPr>
        <p:blipFill>
          <a:blip r:embed="rId2"/>
          <a:srcRect/>
          <a:stretch>
            <a:fillRect/>
          </a:stretch>
        </p:blipFill>
        <p:spPr bwMode="auto">
          <a:xfrm>
            <a:off x="0" y="892693"/>
            <a:ext cx="4540102" cy="2488460"/>
          </a:xfrm>
          <a:prstGeom prst="rect">
            <a:avLst/>
          </a:prstGeom>
          <a:noFill/>
        </p:spPr>
      </p:pic>
      <p:pic>
        <p:nvPicPr>
          <p:cNvPr id="4099" name="Picture 3" descr="C:\Users\servi\Desktop\reg dpt.png"/>
          <p:cNvPicPr>
            <a:picLocks noChangeAspect="1" noChangeArrowheads="1"/>
          </p:cNvPicPr>
          <p:nvPr/>
        </p:nvPicPr>
        <p:blipFill>
          <a:blip r:embed="rId3"/>
          <a:srcRect/>
          <a:stretch>
            <a:fillRect/>
          </a:stretch>
        </p:blipFill>
        <p:spPr bwMode="auto">
          <a:xfrm>
            <a:off x="4635795" y="914400"/>
            <a:ext cx="4508205" cy="2498652"/>
          </a:xfrm>
          <a:prstGeom prst="rect">
            <a:avLst/>
          </a:prstGeom>
          <a:noFill/>
        </p:spPr>
      </p:pic>
      <p:sp>
        <p:nvSpPr>
          <p:cNvPr id="4" name="Rectangle 3"/>
          <p:cNvSpPr/>
          <p:nvPr/>
        </p:nvSpPr>
        <p:spPr>
          <a:xfrm>
            <a:off x="244550" y="3584651"/>
            <a:ext cx="8261496" cy="523220"/>
          </a:xfrm>
          <a:prstGeom prst="rect">
            <a:avLst/>
          </a:prstGeom>
        </p:spPr>
        <p:txBody>
          <a:bodyPr wrap="square">
            <a:spAutoFit/>
          </a:bodyPr>
          <a:lstStyle/>
          <a:p>
            <a:pPr>
              <a:buFont typeface="Arial" pitchFamily="34" charset="0"/>
              <a:buChar char="•"/>
            </a:pPr>
            <a:r>
              <a:rPr lang="en-US" dirty="0" smtClean="0"/>
              <a:t>   As can be seen from the regression figure above, the columns "Temperature" and "Dew point temperature" have a positive relationship with the target variable.</a:t>
            </a:r>
            <a:endParaRPr lang="en-US" dirty="0"/>
          </a:p>
        </p:txBody>
      </p:sp>
      <p:sp>
        <p:nvSpPr>
          <p:cNvPr id="5" name="Rectangle 4"/>
          <p:cNvSpPr/>
          <p:nvPr/>
        </p:nvSpPr>
        <p:spPr>
          <a:xfrm>
            <a:off x="154636" y="142494"/>
            <a:ext cx="5672005" cy="338554"/>
          </a:xfrm>
          <a:prstGeom prst="rect">
            <a:avLst/>
          </a:prstGeom>
        </p:spPr>
        <p:txBody>
          <a:bodyPr wrap="square">
            <a:spAutoFit/>
          </a:bodyPr>
          <a:lstStyle/>
          <a:p>
            <a:r>
              <a:rPr lang="en-US" sz="1600" b="1" dirty="0" smtClean="0">
                <a:solidFill>
                  <a:srgbClr val="C00000"/>
                </a:solidFill>
              </a:rPr>
              <a:t> Regression plot , Numeric feature Vs rented bike count</a:t>
            </a:r>
            <a:endParaRPr lang="en-US" sz="1600" b="1" dirty="0">
              <a:solidFill>
                <a:srgbClr val="C0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447" y="3973948"/>
            <a:ext cx="8474148" cy="954107"/>
          </a:xfrm>
          <a:prstGeom prst="rect">
            <a:avLst/>
          </a:prstGeom>
        </p:spPr>
        <p:txBody>
          <a:bodyPr wrap="square">
            <a:spAutoFit/>
          </a:bodyPr>
          <a:lstStyle/>
          <a:p>
            <a:pPr>
              <a:buFont typeface="Arial" pitchFamily="34" charset="0"/>
              <a:buChar char="•"/>
            </a:pPr>
            <a:r>
              <a:rPr lang="en-US" dirty="0" smtClean="0"/>
              <a:t>   The target variable and "Humidity" have a negative relationship, while "Wind speed" has a positive relationship. As a result, as humidity rises and vice versa, the number of rental bikes count decreases.</a:t>
            </a:r>
          </a:p>
          <a:p>
            <a:pPr>
              <a:buFont typeface="Arial" pitchFamily="34" charset="0"/>
              <a:buChar char="•"/>
            </a:pPr>
            <a:endParaRPr lang="en-US" dirty="0" smtClean="0"/>
          </a:p>
          <a:p>
            <a:pPr>
              <a:buFont typeface="Arial" pitchFamily="34" charset="0"/>
              <a:buChar char="•"/>
            </a:pPr>
            <a:r>
              <a:rPr lang="en-US" dirty="0" smtClean="0"/>
              <a:t>  Light breeze is defined as a speed of 5-7 m/s.</a:t>
            </a:r>
            <a:endParaRPr lang="en-US" dirty="0"/>
          </a:p>
        </p:txBody>
      </p:sp>
      <p:pic>
        <p:nvPicPr>
          <p:cNvPr id="5122" name="Picture 2" descr="C:\Users\servi\Desktop\reg humudity.png"/>
          <p:cNvPicPr>
            <a:picLocks noChangeAspect="1" noChangeArrowheads="1"/>
          </p:cNvPicPr>
          <p:nvPr/>
        </p:nvPicPr>
        <p:blipFill>
          <a:blip r:embed="rId2"/>
          <a:srcRect/>
          <a:stretch>
            <a:fillRect/>
          </a:stretch>
        </p:blipFill>
        <p:spPr bwMode="auto">
          <a:xfrm>
            <a:off x="4489747" y="882499"/>
            <a:ext cx="4654253" cy="2753835"/>
          </a:xfrm>
          <a:prstGeom prst="rect">
            <a:avLst/>
          </a:prstGeom>
          <a:noFill/>
        </p:spPr>
      </p:pic>
      <p:pic>
        <p:nvPicPr>
          <p:cNvPr id="5123" name="Picture 3" descr="C:\Users\servi\Desktop\reg wind speed.png"/>
          <p:cNvPicPr>
            <a:picLocks noChangeAspect="1" noChangeArrowheads="1"/>
          </p:cNvPicPr>
          <p:nvPr/>
        </p:nvPicPr>
        <p:blipFill>
          <a:blip r:embed="rId3"/>
          <a:srcRect/>
          <a:stretch>
            <a:fillRect/>
          </a:stretch>
        </p:blipFill>
        <p:spPr bwMode="auto">
          <a:xfrm>
            <a:off x="127591" y="871871"/>
            <a:ext cx="4306186" cy="2785730"/>
          </a:xfrm>
          <a:prstGeom prst="rect">
            <a:avLst/>
          </a:prstGeom>
          <a:noFill/>
        </p:spPr>
      </p:pic>
      <p:sp>
        <p:nvSpPr>
          <p:cNvPr id="6" name="Rectangle 5"/>
          <p:cNvSpPr/>
          <p:nvPr/>
        </p:nvSpPr>
        <p:spPr>
          <a:xfrm>
            <a:off x="223281" y="202018"/>
            <a:ext cx="5624625" cy="338554"/>
          </a:xfrm>
          <a:prstGeom prst="rect">
            <a:avLst/>
          </a:prstGeom>
        </p:spPr>
        <p:txBody>
          <a:bodyPr wrap="square">
            <a:spAutoFit/>
          </a:bodyPr>
          <a:lstStyle/>
          <a:p>
            <a:r>
              <a:rPr lang="en-US" sz="1600" b="1" dirty="0" smtClean="0">
                <a:solidFill>
                  <a:srgbClr val="C00000"/>
                </a:solidFill>
              </a:rPr>
              <a:t>Regression plot , Numeric feature Vs rented bike count</a:t>
            </a:r>
            <a:endParaRPr lang="en-US" sz="16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ervi\Desktop\New folder (4)\reg visibiity.png"/>
          <p:cNvPicPr>
            <a:picLocks noChangeAspect="1" noChangeArrowheads="1"/>
          </p:cNvPicPr>
          <p:nvPr/>
        </p:nvPicPr>
        <p:blipFill>
          <a:blip r:embed="rId2"/>
          <a:srcRect/>
          <a:stretch>
            <a:fillRect/>
          </a:stretch>
        </p:blipFill>
        <p:spPr bwMode="auto">
          <a:xfrm>
            <a:off x="4465674" y="914400"/>
            <a:ext cx="4678325" cy="2368401"/>
          </a:xfrm>
          <a:prstGeom prst="rect">
            <a:avLst/>
          </a:prstGeom>
          <a:noFill/>
        </p:spPr>
      </p:pic>
      <p:pic>
        <p:nvPicPr>
          <p:cNvPr id="6147" name="Picture 3" descr="C:\Users\servi\Desktop\New folder (4)\reg solarradiation.png"/>
          <p:cNvPicPr>
            <a:picLocks noChangeAspect="1" noChangeArrowheads="1"/>
          </p:cNvPicPr>
          <p:nvPr/>
        </p:nvPicPr>
        <p:blipFill>
          <a:blip r:embed="rId3"/>
          <a:srcRect/>
          <a:stretch>
            <a:fillRect/>
          </a:stretch>
        </p:blipFill>
        <p:spPr bwMode="auto">
          <a:xfrm>
            <a:off x="1" y="914400"/>
            <a:ext cx="4433776" cy="2371060"/>
          </a:xfrm>
          <a:prstGeom prst="rect">
            <a:avLst/>
          </a:prstGeom>
          <a:noFill/>
        </p:spPr>
      </p:pic>
      <p:sp>
        <p:nvSpPr>
          <p:cNvPr id="4" name="Rectangle 3"/>
          <p:cNvSpPr/>
          <p:nvPr/>
        </p:nvSpPr>
        <p:spPr>
          <a:xfrm>
            <a:off x="-1" y="3732111"/>
            <a:ext cx="8250866" cy="523220"/>
          </a:xfrm>
          <a:prstGeom prst="rect">
            <a:avLst/>
          </a:prstGeom>
        </p:spPr>
        <p:txBody>
          <a:bodyPr wrap="square">
            <a:spAutoFit/>
          </a:bodyPr>
          <a:lstStyle/>
          <a:p>
            <a:pPr>
              <a:buFont typeface="Arial" pitchFamily="34" charset="0"/>
              <a:buChar char="•"/>
            </a:pPr>
            <a:r>
              <a:rPr lang="en-US" dirty="0" smtClean="0"/>
              <a:t>   We can observe that the columns "Visibility" and "Solar Radiation" have a positive relationship to the target variable from the preceding regression plot of all numerical features.</a:t>
            </a:r>
            <a:endParaRPr lang="en-US" dirty="0"/>
          </a:p>
        </p:txBody>
      </p:sp>
      <p:sp>
        <p:nvSpPr>
          <p:cNvPr id="5" name="Rectangle 4"/>
          <p:cNvSpPr/>
          <p:nvPr/>
        </p:nvSpPr>
        <p:spPr>
          <a:xfrm>
            <a:off x="148855" y="162363"/>
            <a:ext cx="5613992" cy="338554"/>
          </a:xfrm>
          <a:prstGeom prst="rect">
            <a:avLst/>
          </a:prstGeom>
        </p:spPr>
        <p:txBody>
          <a:bodyPr wrap="square">
            <a:spAutoFit/>
          </a:bodyPr>
          <a:lstStyle/>
          <a:p>
            <a:r>
              <a:rPr lang="en-US" sz="1600" b="1" dirty="0" smtClean="0">
                <a:solidFill>
                  <a:srgbClr val="C00000"/>
                </a:solidFill>
              </a:rPr>
              <a:t>Regression plot , Numeric feature Vs rented bike count</a:t>
            </a:r>
            <a:endParaRPr lang="en-US" sz="1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ervi\Desktop\New folder (4)\reg snowfall.png"/>
          <p:cNvPicPr>
            <a:picLocks noChangeAspect="1" noChangeArrowheads="1"/>
          </p:cNvPicPr>
          <p:nvPr/>
        </p:nvPicPr>
        <p:blipFill>
          <a:blip r:embed="rId2"/>
          <a:srcRect/>
          <a:stretch>
            <a:fillRect/>
          </a:stretch>
        </p:blipFill>
        <p:spPr bwMode="auto">
          <a:xfrm>
            <a:off x="4657060" y="946298"/>
            <a:ext cx="4486940" cy="2551814"/>
          </a:xfrm>
          <a:prstGeom prst="rect">
            <a:avLst/>
          </a:prstGeom>
          <a:noFill/>
        </p:spPr>
      </p:pic>
      <p:pic>
        <p:nvPicPr>
          <p:cNvPr id="7171" name="Picture 3" descr="C:\Users\servi\Desktop\New folder (4)\reg rainfall.png"/>
          <p:cNvPicPr>
            <a:picLocks noChangeAspect="1" noChangeArrowheads="1"/>
          </p:cNvPicPr>
          <p:nvPr/>
        </p:nvPicPr>
        <p:blipFill>
          <a:blip r:embed="rId3"/>
          <a:srcRect/>
          <a:stretch>
            <a:fillRect/>
          </a:stretch>
        </p:blipFill>
        <p:spPr bwMode="auto">
          <a:xfrm>
            <a:off x="0" y="935665"/>
            <a:ext cx="4657060" cy="2551814"/>
          </a:xfrm>
          <a:prstGeom prst="rect">
            <a:avLst/>
          </a:prstGeom>
          <a:noFill/>
        </p:spPr>
      </p:pic>
      <p:sp>
        <p:nvSpPr>
          <p:cNvPr id="4" name="Rectangle 3"/>
          <p:cNvSpPr/>
          <p:nvPr/>
        </p:nvSpPr>
        <p:spPr>
          <a:xfrm>
            <a:off x="148856" y="3764008"/>
            <a:ext cx="8378455" cy="738664"/>
          </a:xfrm>
          <a:prstGeom prst="rect">
            <a:avLst/>
          </a:prstGeom>
        </p:spPr>
        <p:txBody>
          <a:bodyPr wrap="square">
            <a:spAutoFit/>
          </a:bodyPr>
          <a:lstStyle/>
          <a:p>
            <a:pPr>
              <a:buFont typeface="Arial" pitchFamily="34" charset="0"/>
              <a:buChar char="•"/>
            </a:pPr>
            <a:r>
              <a:rPr lang="en-US" dirty="0" smtClean="0"/>
              <a:t>   "The target variable, (rented bike count), exhibits a negative correlation with the features of 'Rainfall' and 'Snowfall', indicating that an increase in these features is associated with a decrease in the rented bike count."</a:t>
            </a:r>
            <a:endParaRPr lang="en-US" dirty="0"/>
          </a:p>
        </p:txBody>
      </p:sp>
      <p:sp>
        <p:nvSpPr>
          <p:cNvPr id="5" name="Rectangle 4"/>
          <p:cNvSpPr/>
          <p:nvPr/>
        </p:nvSpPr>
        <p:spPr>
          <a:xfrm>
            <a:off x="138222" y="183628"/>
            <a:ext cx="6134987" cy="338554"/>
          </a:xfrm>
          <a:prstGeom prst="rect">
            <a:avLst/>
          </a:prstGeom>
        </p:spPr>
        <p:txBody>
          <a:bodyPr wrap="square">
            <a:spAutoFit/>
          </a:bodyPr>
          <a:lstStyle/>
          <a:p>
            <a:r>
              <a:rPr lang="en-US" sz="1600" b="1" dirty="0" smtClean="0">
                <a:solidFill>
                  <a:srgbClr val="C00000"/>
                </a:solidFill>
              </a:rPr>
              <a:t>Regression plot , Numeric feature Vs rented bike count</a:t>
            </a:r>
            <a:endParaRPr lang="en-US"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ervi\Desktop\New folder (4)\year.png"/>
          <p:cNvPicPr>
            <a:picLocks noChangeAspect="1" noChangeArrowheads="1"/>
          </p:cNvPicPr>
          <p:nvPr/>
        </p:nvPicPr>
        <p:blipFill>
          <a:blip r:embed="rId2"/>
          <a:srcRect/>
          <a:stretch>
            <a:fillRect/>
          </a:stretch>
        </p:blipFill>
        <p:spPr bwMode="auto">
          <a:xfrm>
            <a:off x="1" y="1072558"/>
            <a:ext cx="4693054" cy="2829591"/>
          </a:xfrm>
          <a:prstGeom prst="rect">
            <a:avLst/>
          </a:prstGeom>
          <a:noFill/>
        </p:spPr>
      </p:pic>
      <p:pic>
        <p:nvPicPr>
          <p:cNvPr id="9219" name="Picture 3" descr="C:\Users\servi\Desktop\New folder (4)\days.png"/>
          <p:cNvPicPr>
            <a:picLocks noChangeAspect="1" noChangeArrowheads="1"/>
          </p:cNvPicPr>
          <p:nvPr/>
        </p:nvPicPr>
        <p:blipFill>
          <a:blip r:embed="rId3"/>
          <a:srcRect/>
          <a:stretch>
            <a:fillRect/>
          </a:stretch>
        </p:blipFill>
        <p:spPr bwMode="auto">
          <a:xfrm>
            <a:off x="5142480" y="1052625"/>
            <a:ext cx="3559146" cy="2902687"/>
          </a:xfrm>
          <a:prstGeom prst="rect">
            <a:avLst/>
          </a:prstGeom>
          <a:noFill/>
        </p:spPr>
      </p:pic>
      <p:sp>
        <p:nvSpPr>
          <p:cNvPr id="4" name="Title 3"/>
          <p:cNvSpPr>
            <a:spLocks noGrp="1"/>
          </p:cNvSpPr>
          <p:nvPr>
            <p:ph type="title"/>
          </p:nvPr>
        </p:nvSpPr>
        <p:spPr>
          <a:xfrm>
            <a:off x="237272" y="498188"/>
            <a:ext cx="8520600" cy="572700"/>
          </a:xfrm>
        </p:spPr>
        <p:txBody>
          <a:bodyPr/>
          <a:lstStyle/>
          <a:p>
            <a:r>
              <a:rPr lang="en-US" sz="2000" dirty="0" smtClean="0"/>
              <a:t>Year Vs </a:t>
            </a:r>
            <a:r>
              <a:rPr lang="en-US" sz="2000" dirty="0" err="1" smtClean="0"/>
              <a:t>rented_bike_count</a:t>
            </a:r>
            <a:r>
              <a:rPr lang="en-US" sz="2000" dirty="0" smtClean="0"/>
              <a:t>                              days Vs </a:t>
            </a:r>
            <a:r>
              <a:rPr lang="en-US" sz="2000" dirty="0" err="1" smtClean="0"/>
              <a:t>rented_bike_count</a:t>
            </a:r>
            <a:endParaRPr lang="en-US" sz="2000" dirty="0"/>
          </a:p>
        </p:txBody>
      </p:sp>
      <p:sp>
        <p:nvSpPr>
          <p:cNvPr id="5" name="Text Placeholder 4"/>
          <p:cNvSpPr>
            <a:spLocks noGrp="1"/>
          </p:cNvSpPr>
          <p:nvPr>
            <p:ph type="body" idx="1"/>
          </p:nvPr>
        </p:nvSpPr>
        <p:spPr>
          <a:xfrm>
            <a:off x="7995684" y="4348715"/>
            <a:ext cx="836616" cy="220159"/>
          </a:xfrm>
        </p:spPr>
        <p:txBody>
          <a:bodyPr/>
          <a:lstStyle/>
          <a:p>
            <a:endParaRPr lang="en-US" dirty="0"/>
          </a:p>
        </p:txBody>
      </p:sp>
      <p:sp>
        <p:nvSpPr>
          <p:cNvPr id="6" name="Rectangle 5"/>
          <p:cNvSpPr/>
          <p:nvPr/>
        </p:nvSpPr>
        <p:spPr>
          <a:xfrm>
            <a:off x="0" y="0"/>
            <a:ext cx="4095341" cy="369332"/>
          </a:xfrm>
          <a:prstGeom prst="rect">
            <a:avLst/>
          </a:prstGeom>
        </p:spPr>
        <p:txBody>
          <a:bodyPr wrap="square">
            <a:spAutoFit/>
          </a:bodyPr>
          <a:lstStyle/>
          <a:p>
            <a:pPr>
              <a:buFont typeface="Wingdings" pitchFamily="2" charset="2"/>
              <a:buChar char="Ø"/>
            </a:pPr>
            <a:r>
              <a:rPr lang="en-US" sz="1800" b="1" dirty="0" smtClean="0">
                <a:solidFill>
                  <a:srgbClr val="C00000"/>
                </a:solidFill>
              </a:rPr>
              <a:t>Categorical Visualization </a:t>
            </a:r>
            <a:endParaRPr lang="en-US" sz="1800" dirty="0">
              <a:solidFill>
                <a:srgbClr val="C00000"/>
              </a:solidFill>
            </a:endParaRPr>
          </a:p>
        </p:txBody>
      </p:sp>
      <p:sp>
        <p:nvSpPr>
          <p:cNvPr id="7" name="Rectangle 6"/>
          <p:cNvSpPr/>
          <p:nvPr/>
        </p:nvSpPr>
        <p:spPr>
          <a:xfrm>
            <a:off x="170121" y="4032615"/>
            <a:ext cx="4572000" cy="523220"/>
          </a:xfrm>
          <a:prstGeom prst="rect">
            <a:avLst/>
          </a:prstGeom>
        </p:spPr>
        <p:txBody>
          <a:bodyPr>
            <a:spAutoFit/>
          </a:bodyPr>
          <a:lstStyle/>
          <a:p>
            <a:r>
              <a:rPr lang="en-US" dirty="0" smtClean="0"/>
              <a:t>Our collection primarily includes data from the year 2018 and only a little amount from the year 2017.</a:t>
            </a:r>
            <a:endParaRPr lang="en-US" dirty="0"/>
          </a:p>
        </p:txBody>
      </p:sp>
      <p:sp>
        <p:nvSpPr>
          <p:cNvPr id="8" name="Rectangle 7"/>
          <p:cNvSpPr/>
          <p:nvPr/>
        </p:nvSpPr>
        <p:spPr>
          <a:xfrm>
            <a:off x="4805917" y="4053879"/>
            <a:ext cx="4199860" cy="523220"/>
          </a:xfrm>
          <a:prstGeom prst="rect">
            <a:avLst/>
          </a:prstGeom>
        </p:spPr>
        <p:txBody>
          <a:bodyPr wrap="square">
            <a:spAutoFit/>
          </a:bodyPr>
          <a:lstStyle/>
          <a:p>
            <a:r>
              <a:rPr lang="en-US" dirty="0" smtClean="0"/>
              <a:t>As we can see from the above graph the , all days, rented bike count is </a:t>
            </a:r>
            <a:r>
              <a:rPr lang="en-US" dirty="0" err="1" smtClean="0"/>
              <a:t>consistant</a:t>
            </a:r>
            <a:r>
              <a:rPr lang="en-US" dirty="0" smtClean="0"/>
              <a:t> and equal</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ervi\Desktop\New folder (4)\seasons.png"/>
          <p:cNvPicPr>
            <a:picLocks noChangeAspect="1" noChangeArrowheads="1"/>
          </p:cNvPicPr>
          <p:nvPr/>
        </p:nvPicPr>
        <p:blipFill>
          <a:blip r:embed="rId3"/>
          <a:srcRect/>
          <a:stretch>
            <a:fillRect/>
          </a:stretch>
        </p:blipFill>
        <p:spPr bwMode="auto">
          <a:xfrm>
            <a:off x="0" y="701950"/>
            <a:ext cx="5018567" cy="3072608"/>
          </a:xfrm>
          <a:prstGeom prst="rect">
            <a:avLst/>
          </a:prstGeom>
          <a:noFill/>
        </p:spPr>
      </p:pic>
      <p:pic>
        <p:nvPicPr>
          <p:cNvPr id="8195" name="Picture 3" descr="C:\Users\servi\Desktop\New folder (4)\months.png"/>
          <p:cNvPicPr>
            <a:picLocks noChangeAspect="1" noChangeArrowheads="1"/>
          </p:cNvPicPr>
          <p:nvPr/>
        </p:nvPicPr>
        <p:blipFill>
          <a:blip r:embed="rId4"/>
          <a:srcRect/>
          <a:stretch>
            <a:fillRect/>
          </a:stretch>
        </p:blipFill>
        <p:spPr bwMode="auto">
          <a:xfrm>
            <a:off x="5060892" y="723014"/>
            <a:ext cx="3944885" cy="3083442"/>
          </a:xfrm>
          <a:prstGeom prst="rect">
            <a:avLst/>
          </a:prstGeom>
          <a:noFill/>
        </p:spPr>
      </p:pic>
      <p:sp>
        <p:nvSpPr>
          <p:cNvPr id="4" name="Rectangle 3"/>
          <p:cNvSpPr/>
          <p:nvPr/>
        </p:nvSpPr>
        <p:spPr>
          <a:xfrm>
            <a:off x="159487" y="3861097"/>
            <a:ext cx="8623006" cy="461665"/>
          </a:xfrm>
          <a:prstGeom prst="rect">
            <a:avLst/>
          </a:prstGeom>
        </p:spPr>
        <p:txBody>
          <a:bodyPr wrap="square">
            <a:spAutoFit/>
          </a:bodyPr>
          <a:lstStyle/>
          <a:p>
            <a:pPr>
              <a:buFont typeface="Arial" pitchFamily="34" charset="0"/>
              <a:buChar char="•"/>
            </a:pPr>
            <a:r>
              <a:rPr lang="en-US" sz="1200" dirty="0" smtClean="0"/>
              <a:t>   As we can see clearly from the above bar graph, We have found that average of the rented bike counts is higher during the summer and lowest during the winter. And it is evident that people enjoy riding bicycles in the summer and the autumn.</a:t>
            </a:r>
            <a:endParaRPr lang="en-US" sz="1200" dirty="0"/>
          </a:p>
        </p:txBody>
      </p:sp>
      <p:sp>
        <p:nvSpPr>
          <p:cNvPr id="5" name="Rectangle 4"/>
          <p:cNvSpPr/>
          <p:nvPr/>
        </p:nvSpPr>
        <p:spPr>
          <a:xfrm>
            <a:off x="170121" y="4497169"/>
            <a:ext cx="8973879" cy="646331"/>
          </a:xfrm>
          <a:prstGeom prst="rect">
            <a:avLst/>
          </a:prstGeom>
        </p:spPr>
        <p:txBody>
          <a:bodyPr wrap="square">
            <a:spAutoFit/>
          </a:bodyPr>
          <a:lstStyle/>
          <a:p>
            <a:pPr>
              <a:buFont typeface="Arial" pitchFamily="34" charset="0"/>
              <a:buChar char="•"/>
            </a:pPr>
            <a:r>
              <a:rPr lang="en-US" sz="1200" dirty="0" smtClean="0"/>
              <a:t>   We can observe that the months of December, January, and February—the winter seasons—have lower demand for rented bikes than those months, as well as May, June, and July—the summer seasons—which have the highest demand for bikes.</a:t>
            </a:r>
            <a:endParaRPr lang="en-US" sz="1200" dirty="0"/>
          </a:p>
        </p:txBody>
      </p:sp>
      <p:sp>
        <p:nvSpPr>
          <p:cNvPr id="6" name="Title 5"/>
          <p:cNvSpPr>
            <a:spLocks noGrp="1"/>
          </p:cNvSpPr>
          <p:nvPr>
            <p:ph type="title"/>
          </p:nvPr>
        </p:nvSpPr>
        <p:spPr>
          <a:xfrm>
            <a:off x="184110" y="189844"/>
            <a:ext cx="8520600" cy="572700"/>
          </a:xfrm>
        </p:spPr>
        <p:txBody>
          <a:bodyPr/>
          <a:lstStyle/>
          <a:p>
            <a:r>
              <a:rPr lang="en-US" sz="1800" dirty="0" smtClean="0"/>
              <a:t>Season Vs </a:t>
            </a:r>
            <a:r>
              <a:rPr lang="en-US" sz="1800" dirty="0" err="1" smtClean="0"/>
              <a:t>rented_bike_count</a:t>
            </a:r>
            <a:r>
              <a:rPr lang="en-US" sz="1800" dirty="0" smtClean="0"/>
              <a:t>                                 Month Vs </a:t>
            </a:r>
            <a:r>
              <a:rPr lang="en-US" sz="1800" dirty="0" err="1" smtClean="0"/>
              <a:t>rented_bike_count</a:t>
            </a:r>
            <a:endParaRPr lang="en-US" sz="1800" dirty="0"/>
          </a:p>
        </p:txBody>
      </p:sp>
      <p:sp>
        <p:nvSpPr>
          <p:cNvPr id="7" name="Text Placeholder 6"/>
          <p:cNvSpPr>
            <a:spLocks noGrp="1"/>
          </p:cNvSpPr>
          <p:nvPr>
            <p:ph type="body" idx="1"/>
          </p:nvPr>
        </p:nvSpPr>
        <p:spPr>
          <a:xfrm>
            <a:off x="8761228" y="4523155"/>
            <a:ext cx="71072" cy="45719"/>
          </a:xfrm>
        </p:spPr>
        <p:txBody>
          <a:bodyPr/>
          <a:lstStyle/>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ervi\Desktop\New folder (4)\hour.png"/>
          <p:cNvPicPr>
            <a:picLocks noChangeAspect="1" noChangeArrowheads="1"/>
          </p:cNvPicPr>
          <p:nvPr/>
        </p:nvPicPr>
        <p:blipFill>
          <a:blip r:embed="rId2"/>
          <a:srcRect/>
          <a:stretch>
            <a:fillRect/>
          </a:stretch>
        </p:blipFill>
        <p:spPr bwMode="auto">
          <a:xfrm>
            <a:off x="914400" y="583818"/>
            <a:ext cx="6900530" cy="3371491"/>
          </a:xfrm>
          <a:prstGeom prst="rect">
            <a:avLst/>
          </a:prstGeom>
          <a:noFill/>
        </p:spPr>
      </p:pic>
      <p:sp>
        <p:nvSpPr>
          <p:cNvPr id="3" name="Rectangle 2"/>
          <p:cNvSpPr/>
          <p:nvPr/>
        </p:nvSpPr>
        <p:spPr>
          <a:xfrm>
            <a:off x="223283" y="4048295"/>
            <a:ext cx="8208335" cy="738664"/>
          </a:xfrm>
          <a:prstGeom prst="rect">
            <a:avLst/>
          </a:prstGeom>
        </p:spPr>
        <p:txBody>
          <a:bodyPr wrap="square">
            <a:spAutoFit/>
          </a:bodyPr>
          <a:lstStyle/>
          <a:p>
            <a:pPr>
              <a:buFont typeface="Arial" pitchFamily="34" charset="0"/>
              <a:buChar char="•"/>
            </a:pPr>
            <a:r>
              <a:rPr lang="en-US" dirty="0" smtClean="0"/>
              <a:t>   People </a:t>
            </a:r>
            <a:r>
              <a:rPr lang="en-US" dirty="0" err="1" smtClean="0"/>
              <a:t>favour</a:t>
            </a:r>
            <a:r>
              <a:rPr lang="en-US" dirty="0" smtClean="0"/>
              <a:t> rented bikes during rush hour, as evidenced by the high surge in hired bikes from 8:00 am to 9:00 pm. We may state that during business opening and closing times there is a significantly high demand because it is apparent that demand increases most at 8 a.m. and 6:00 p.m.</a:t>
            </a:r>
            <a:endParaRPr lang="en-US" dirty="0"/>
          </a:p>
        </p:txBody>
      </p:sp>
      <p:sp>
        <p:nvSpPr>
          <p:cNvPr id="4" name="Title 3"/>
          <p:cNvSpPr>
            <a:spLocks noGrp="1"/>
          </p:cNvSpPr>
          <p:nvPr>
            <p:ph type="title"/>
          </p:nvPr>
        </p:nvSpPr>
        <p:spPr>
          <a:xfrm>
            <a:off x="152212" y="0"/>
            <a:ext cx="7588290" cy="446567"/>
          </a:xfrm>
        </p:spPr>
        <p:txBody>
          <a:bodyPr/>
          <a:lstStyle/>
          <a:p>
            <a:r>
              <a:rPr lang="en-US" sz="2400" dirty="0" smtClean="0"/>
              <a:t>Hour Vs </a:t>
            </a:r>
            <a:r>
              <a:rPr lang="en-US" sz="2400" dirty="0" err="1" smtClean="0"/>
              <a:t>rented_bike_count</a:t>
            </a:r>
            <a:endParaRPr lang="en-US" sz="2400" dirty="0"/>
          </a:p>
        </p:txBody>
      </p:sp>
      <p:sp>
        <p:nvSpPr>
          <p:cNvPr id="5" name="Text Placeholder 4"/>
          <p:cNvSpPr>
            <a:spLocks noGrp="1"/>
          </p:cNvSpPr>
          <p:nvPr>
            <p:ph type="body" idx="1"/>
          </p:nvPr>
        </p:nvSpPr>
        <p:spPr>
          <a:xfrm flipH="1" flipV="1">
            <a:off x="8832300" y="4568874"/>
            <a:ext cx="311700" cy="109451"/>
          </a:xfrm>
        </p:spPr>
        <p:txBody>
          <a:bodyPr/>
          <a:lstStyle/>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4742" y="583248"/>
            <a:ext cx="8520600" cy="572700"/>
          </a:xfrm>
        </p:spPr>
        <p:txBody>
          <a:bodyPr/>
          <a:lstStyle/>
          <a:p>
            <a:r>
              <a:rPr lang="en-US" sz="2000" dirty="0" smtClean="0"/>
              <a:t>Holiday , No holiday                          Functional day, non functional day</a:t>
            </a:r>
            <a:endParaRPr lang="en-US" sz="2000" dirty="0"/>
          </a:p>
        </p:txBody>
      </p:sp>
      <p:sp>
        <p:nvSpPr>
          <p:cNvPr id="6" name="Text Placeholder 5"/>
          <p:cNvSpPr>
            <a:spLocks noGrp="1"/>
          </p:cNvSpPr>
          <p:nvPr>
            <p:ph type="body" idx="1"/>
          </p:nvPr>
        </p:nvSpPr>
        <p:spPr>
          <a:xfrm flipH="1">
            <a:off x="287079" y="4146699"/>
            <a:ext cx="8495414" cy="595422"/>
          </a:xfrm>
        </p:spPr>
        <p:txBody>
          <a:bodyPr/>
          <a:lstStyle/>
          <a:p>
            <a:pPr>
              <a:buClrTx/>
            </a:pPr>
            <a:r>
              <a:rPr lang="en-US" sz="1100" dirty="0" smtClean="0">
                <a:solidFill>
                  <a:schemeClr val="bg1"/>
                </a:solidFill>
              </a:rPr>
              <a:t>People prefer bikes to rent on no-holiday  as compared to holiday</a:t>
            </a:r>
          </a:p>
          <a:p>
            <a:pPr>
              <a:buClrTx/>
            </a:pPr>
            <a:r>
              <a:rPr lang="en-US" sz="1100" dirty="0" smtClean="0">
                <a:solidFill>
                  <a:schemeClr val="bg1"/>
                </a:solidFill>
              </a:rPr>
              <a:t>it can be observed that 96.6% of the dataset consists of non-functional days, while the remaining 3.4% represents weekends. This indicates that there is a significantly higher demand for bikes on functional days compared to non functional days, where the demand is relatively low.</a:t>
            </a:r>
          </a:p>
          <a:p>
            <a:pPr>
              <a:buClrTx/>
            </a:pPr>
            <a:endParaRPr lang="en-US" sz="1100" dirty="0">
              <a:solidFill>
                <a:schemeClr val="bg1"/>
              </a:solidFill>
            </a:endParaRPr>
          </a:p>
        </p:txBody>
      </p:sp>
      <p:pic>
        <p:nvPicPr>
          <p:cNvPr id="11266" name="Picture 2" descr="C:\Users\servi\Desktop\New folder (4)\functional day.png"/>
          <p:cNvPicPr>
            <a:picLocks noChangeAspect="1" noChangeArrowheads="1"/>
          </p:cNvPicPr>
          <p:nvPr/>
        </p:nvPicPr>
        <p:blipFill>
          <a:blip r:embed="rId2"/>
          <a:srcRect/>
          <a:stretch>
            <a:fillRect/>
          </a:stretch>
        </p:blipFill>
        <p:spPr bwMode="auto">
          <a:xfrm>
            <a:off x="4746956" y="1126286"/>
            <a:ext cx="4248189" cy="2988514"/>
          </a:xfrm>
          <a:prstGeom prst="rect">
            <a:avLst/>
          </a:prstGeom>
          <a:noFill/>
        </p:spPr>
      </p:pic>
      <p:pic>
        <p:nvPicPr>
          <p:cNvPr id="11267" name="Picture 3" descr="C:\Users\servi\Desktop\New folder (4)\holidays.png"/>
          <p:cNvPicPr>
            <a:picLocks noChangeAspect="1" noChangeArrowheads="1"/>
          </p:cNvPicPr>
          <p:nvPr/>
        </p:nvPicPr>
        <p:blipFill>
          <a:blip r:embed="rId3"/>
          <a:srcRect/>
          <a:stretch>
            <a:fillRect/>
          </a:stretch>
        </p:blipFill>
        <p:spPr bwMode="auto">
          <a:xfrm>
            <a:off x="280769" y="1114224"/>
            <a:ext cx="4153009" cy="2968679"/>
          </a:xfrm>
          <a:prstGeom prst="rect">
            <a:avLst/>
          </a:prstGeom>
          <a:noFill/>
        </p:spPr>
      </p:pic>
      <p:sp>
        <p:nvSpPr>
          <p:cNvPr id="7" name="Rectangle 6"/>
          <p:cNvSpPr/>
          <p:nvPr/>
        </p:nvSpPr>
        <p:spPr>
          <a:xfrm>
            <a:off x="269831" y="1"/>
            <a:ext cx="5928950" cy="369332"/>
          </a:xfrm>
          <a:prstGeom prst="rect">
            <a:avLst/>
          </a:prstGeom>
        </p:spPr>
        <p:txBody>
          <a:bodyPr wrap="square">
            <a:spAutoFit/>
          </a:bodyPr>
          <a:lstStyle/>
          <a:p>
            <a:r>
              <a:rPr lang="en-US" sz="1800" b="1" dirty="0" smtClean="0">
                <a:solidFill>
                  <a:srgbClr val="C00000"/>
                </a:solidFill>
              </a:rPr>
              <a:t>Bike Renting trend on  holiday and functional days </a:t>
            </a:r>
            <a:endParaRPr lang="en-US" sz="1800" b="1" dirty="0">
              <a:solidFill>
                <a:srgbClr val="C0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0" y="0"/>
            <a:ext cx="8520600" cy="572700"/>
          </a:xfrm>
        </p:spPr>
        <p:txBody>
          <a:bodyPr/>
          <a:lstStyle/>
          <a:p>
            <a:r>
              <a:rPr lang="en-US" sz="1800" dirty="0" err="1" smtClean="0"/>
              <a:t>Avg</a:t>
            </a:r>
            <a:r>
              <a:rPr lang="en-US" sz="1800" dirty="0" smtClean="0"/>
              <a:t> rented bike per hour and </a:t>
            </a:r>
            <a:r>
              <a:rPr lang="en-US" sz="1800" dirty="0" err="1" smtClean="0"/>
              <a:t>Avg</a:t>
            </a:r>
            <a:r>
              <a:rPr lang="en-US" sz="1800" dirty="0" smtClean="0"/>
              <a:t> rented bikes per day based on hour</a:t>
            </a:r>
            <a:endParaRPr lang="en-US" sz="1800" dirty="0"/>
          </a:p>
        </p:txBody>
      </p:sp>
      <p:sp>
        <p:nvSpPr>
          <p:cNvPr id="14" name="Text Placeholder 13"/>
          <p:cNvSpPr>
            <a:spLocks noGrp="1"/>
          </p:cNvSpPr>
          <p:nvPr>
            <p:ph type="body" idx="1"/>
          </p:nvPr>
        </p:nvSpPr>
        <p:spPr>
          <a:xfrm>
            <a:off x="0" y="1190845"/>
            <a:ext cx="3934046" cy="1456662"/>
          </a:xfrm>
        </p:spPr>
        <p:txBody>
          <a:bodyPr/>
          <a:lstStyle/>
          <a:p>
            <a:pPr algn="just">
              <a:buClrTx/>
            </a:pPr>
            <a:r>
              <a:rPr lang="en-US" sz="1600" dirty="0" smtClean="0">
                <a:solidFill>
                  <a:schemeClr val="bg1"/>
                </a:solidFill>
              </a:rPr>
              <a:t> By observing the graph, it is clear that there is a sharp increase in the use of rented bikes between the hours of 8:00 a.m. and 9:00 p.m.</a:t>
            </a:r>
          </a:p>
          <a:p>
            <a:pPr algn="just">
              <a:buClrTx/>
              <a:buNone/>
            </a:pPr>
            <a:r>
              <a:rPr lang="en-US" sz="1600" dirty="0" smtClean="0">
                <a:solidFill>
                  <a:schemeClr val="bg1"/>
                </a:solidFill>
              </a:rPr>
              <a:t>      suggesting that individuals prefer to use rented bikes during peak hours.</a:t>
            </a:r>
          </a:p>
          <a:p>
            <a:pPr algn="just">
              <a:buClrTx/>
              <a:buNone/>
            </a:pPr>
            <a:endParaRPr lang="en-US" sz="1600" dirty="0" smtClean="0">
              <a:solidFill>
                <a:schemeClr val="bg1"/>
              </a:solidFill>
            </a:endParaRPr>
          </a:p>
          <a:p>
            <a:pPr algn="just">
              <a:buClrTx/>
            </a:pPr>
            <a:r>
              <a:rPr lang="en-US" sz="1600" dirty="0" smtClean="0">
                <a:solidFill>
                  <a:schemeClr val="bg1"/>
                </a:solidFill>
              </a:rPr>
              <a:t> By analyzing the Graph, it can be concluded that the average number of rented bikes remains relatively stable from Monday to Saturday. However, there is a noticeable dip in bike rentals on Sundays</a:t>
            </a:r>
            <a:endParaRPr lang="en-US" sz="1600" dirty="0">
              <a:solidFill>
                <a:schemeClr val="bg1"/>
              </a:solidFill>
            </a:endParaRPr>
          </a:p>
        </p:txBody>
      </p:sp>
      <p:pic>
        <p:nvPicPr>
          <p:cNvPr id="13314" name="Picture 2" descr="C:\Users\servi\Desktop\New folder (4)\per hour.png"/>
          <p:cNvPicPr>
            <a:picLocks noChangeAspect="1" noChangeArrowheads="1"/>
          </p:cNvPicPr>
          <p:nvPr/>
        </p:nvPicPr>
        <p:blipFill>
          <a:blip r:embed="rId2"/>
          <a:srcRect/>
          <a:stretch>
            <a:fillRect/>
          </a:stretch>
        </p:blipFill>
        <p:spPr bwMode="auto">
          <a:xfrm>
            <a:off x="4167963" y="489098"/>
            <a:ext cx="4795284" cy="2094614"/>
          </a:xfrm>
          <a:prstGeom prst="rect">
            <a:avLst/>
          </a:prstGeom>
          <a:noFill/>
        </p:spPr>
      </p:pic>
      <p:pic>
        <p:nvPicPr>
          <p:cNvPr id="13315" name="Picture 3" descr="C:\Users\servi\Desktop\New folder (4)\week day.png"/>
          <p:cNvPicPr>
            <a:picLocks noChangeAspect="1" noChangeArrowheads="1"/>
          </p:cNvPicPr>
          <p:nvPr/>
        </p:nvPicPr>
        <p:blipFill>
          <a:blip r:embed="rId3"/>
          <a:srcRect/>
          <a:stretch>
            <a:fillRect/>
          </a:stretch>
        </p:blipFill>
        <p:spPr bwMode="auto">
          <a:xfrm>
            <a:off x="4037047" y="2555912"/>
            <a:ext cx="4979362" cy="2430758"/>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4" name="Title 3"/>
          <p:cNvSpPr>
            <a:spLocks noGrp="1"/>
          </p:cNvSpPr>
          <p:nvPr>
            <p:ph type="title"/>
          </p:nvPr>
        </p:nvSpPr>
        <p:spPr/>
        <p:txBody>
          <a:bodyPr/>
          <a:lstStyle/>
          <a:p>
            <a:pPr>
              <a:buFont typeface="Wingdings" pitchFamily="2" charset="2"/>
              <a:buChar char="Ø"/>
            </a:pPr>
            <a:r>
              <a:rPr lang="en-US" b="1" dirty="0" smtClean="0"/>
              <a:t> Content</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endParaRPr lang="en-US" b="1" dirty="0"/>
          </a:p>
        </p:txBody>
      </p:sp>
      <p:sp>
        <p:nvSpPr>
          <p:cNvPr id="5" name="Text Placeholder 4"/>
          <p:cNvSpPr>
            <a:spLocks noGrp="1"/>
          </p:cNvSpPr>
          <p:nvPr>
            <p:ph type="body" idx="1"/>
          </p:nvPr>
        </p:nvSpPr>
        <p:spPr>
          <a:xfrm>
            <a:off x="252249" y="1103588"/>
            <a:ext cx="8317293" cy="3465289"/>
          </a:xfrm>
        </p:spPr>
        <p:txBody>
          <a:bodyPr/>
          <a:lstStyle/>
          <a:p>
            <a:pPr lvl="0">
              <a:buClrTx/>
              <a:buFont typeface="Arial" pitchFamily="34" charset="0"/>
              <a:buChar char="•"/>
            </a:pPr>
            <a:r>
              <a:rPr lang="en-US" dirty="0" smtClean="0">
                <a:solidFill>
                  <a:schemeClr val="bg1"/>
                </a:solidFill>
                <a:latin typeface="Montserrat"/>
                <a:ea typeface="Montserrat"/>
                <a:cs typeface="Montserrat"/>
                <a:sym typeface="Montserrat"/>
              </a:rPr>
              <a:t>Introduction</a:t>
            </a:r>
            <a:endParaRPr lang="en-US" dirty="0" smtClean="0">
              <a:solidFill>
                <a:schemeClr val="bg1"/>
              </a:solidFill>
            </a:endParaRPr>
          </a:p>
          <a:p>
            <a:pPr>
              <a:buClrTx/>
              <a:buFont typeface="Arial" pitchFamily="34" charset="0"/>
              <a:buChar char="•"/>
            </a:pPr>
            <a:r>
              <a:rPr lang="en-US" dirty="0" smtClean="0">
                <a:solidFill>
                  <a:schemeClr val="bg1"/>
                </a:solidFill>
              </a:rPr>
              <a:t>Problem statement </a:t>
            </a:r>
          </a:p>
          <a:p>
            <a:pPr>
              <a:buClrTx/>
              <a:buFont typeface="Arial" pitchFamily="34" charset="0"/>
              <a:buChar char="•"/>
            </a:pPr>
            <a:r>
              <a:rPr lang="en-US" dirty="0" smtClean="0">
                <a:solidFill>
                  <a:schemeClr val="bg1"/>
                </a:solidFill>
              </a:rPr>
              <a:t>Data summary</a:t>
            </a:r>
          </a:p>
          <a:p>
            <a:pPr>
              <a:buClrTx/>
              <a:buFont typeface="Arial" pitchFamily="34" charset="0"/>
              <a:buChar char="•"/>
            </a:pPr>
            <a:r>
              <a:rPr lang="en-US" dirty="0" smtClean="0">
                <a:solidFill>
                  <a:schemeClr val="bg1"/>
                </a:solidFill>
              </a:rPr>
              <a:t>Feature types </a:t>
            </a:r>
          </a:p>
          <a:p>
            <a:pPr>
              <a:buClrTx/>
              <a:buFont typeface="Arial" pitchFamily="34" charset="0"/>
              <a:buChar char="•"/>
            </a:pPr>
            <a:r>
              <a:rPr lang="en-US" dirty="0" smtClean="0">
                <a:solidFill>
                  <a:schemeClr val="bg1"/>
                </a:solidFill>
              </a:rPr>
              <a:t>Exploratory Data Analysis (</a:t>
            </a:r>
            <a:r>
              <a:rPr lang="en-US" dirty="0" err="1" smtClean="0">
                <a:solidFill>
                  <a:schemeClr val="bg1"/>
                </a:solidFill>
              </a:rPr>
              <a:t>EDA</a:t>
            </a:r>
            <a:r>
              <a:rPr lang="en-US" dirty="0" smtClean="0">
                <a:solidFill>
                  <a:schemeClr val="bg1"/>
                </a:solidFill>
              </a:rPr>
              <a:t>) </a:t>
            </a:r>
          </a:p>
          <a:p>
            <a:pPr>
              <a:buClrTx/>
              <a:buFont typeface="Arial" pitchFamily="34" charset="0"/>
              <a:buChar char="•"/>
            </a:pPr>
            <a:r>
              <a:rPr lang="en-US" dirty="0" smtClean="0">
                <a:solidFill>
                  <a:schemeClr val="bg1"/>
                </a:solidFill>
              </a:rPr>
              <a:t>Model Building -(Linear regression , decision Tree , random forest , Gradient boost , </a:t>
            </a:r>
            <a:r>
              <a:rPr lang="en-US" dirty="0" err="1" smtClean="0">
                <a:solidFill>
                  <a:schemeClr val="bg1"/>
                </a:solidFill>
              </a:rPr>
              <a:t>XGBoost</a:t>
            </a:r>
            <a:r>
              <a:rPr lang="en-US" dirty="0" smtClean="0">
                <a:solidFill>
                  <a:schemeClr val="bg1"/>
                </a:solidFill>
              </a:rPr>
              <a:t> )</a:t>
            </a:r>
          </a:p>
          <a:p>
            <a:pPr>
              <a:buClrTx/>
              <a:buFont typeface="Arial" pitchFamily="34" charset="0"/>
              <a:buChar char="•"/>
            </a:pPr>
            <a:r>
              <a:rPr lang="en-US" dirty="0" smtClean="0">
                <a:solidFill>
                  <a:schemeClr val="bg1"/>
                </a:solidFill>
              </a:rPr>
              <a:t>Evaluation Matrix of all model </a:t>
            </a:r>
          </a:p>
          <a:p>
            <a:pPr>
              <a:buClrTx/>
              <a:buFont typeface="Arial" pitchFamily="34" charset="0"/>
              <a:buChar char="•"/>
            </a:pPr>
            <a:r>
              <a:rPr lang="en-US" dirty="0" smtClean="0">
                <a:solidFill>
                  <a:schemeClr val="bg1"/>
                </a:solidFill>
              </a:rPr>
              <a:t>Model </a:t>
            </a:r>
            <a:r>
              <a:rPr lang="en-US" dirty="0" err="1" smtClean="0">
                <a:solidFill>
                  <a:schemeClr val="bg1"/>
                </a:solidFill>
              </a:rPr>
              <a:t>explainability</a:t>
            </a:r>
            <a:r>
              <a:rPr lang="en-US" dirty="0" smtClean="0">
                <a:solidFill>
                  <a:schemeClr val="bg1"/>
                </a:solidFill>
              </a:rPr>
              <a:t> – </a:t>
            </a:r>
            <a:r>
              <a:rPr lang="en-US" dirty="0" err="1" smtClean="0">
                <a:solidFill>
                  <a:schemeClr val="bg1"/>
                </a:solidFill>
              </a:rPr>
              <a:t>SHAP</a:t>
            </a:r>
            <a:r>
              <a:rPr lang="en-US" dirty="0" smtClean="0">
                <a:solidFill>
                  <a:schemeClr val="bg1"/>
                </a:solidFill>
              </a:rPr>
              <a:t> </a:t>
            </a:r>
          </a:p>
          <a:p>
            <a:pPr>
              <a:buClrTx/>
              <a:buFont typeface="Arial" pitchFamily="34" charset="0"/>
              <a:buChar char="•"/>
            </a:pPr>
            <a:r>
              <a:rPr lang="en-US" dirty="0" smtClean="0">
                <a:solidFill>
                  <a:schemeClr val="bg1"/>
                </a:solidFill>
              </a:rPr>
              <a:t>Conclusion</a:t>
            </a:r>
          </a:p>
          <a:p>
            <a:endParaRPr lang="en-US" dirty="0" smtClean="0"/>
          </a:p>
          <a:p>
            <a:pPr>
              <a:buNone/>
            </a:pPr>
            <a:endParaRPr lang="en-US" b="1" dirty="0" smtClean="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Text Placeholder 6"/>
          <p:cNvSpPr>
            <a:spLocks noGrp="1"/>
          </p:cNvSpPr>
          <p:nvPr>
            <p:ph type="body" idx="1"/>
          </p:nvPr>
        </p:nvSpPr>
        <p:spPr>
          <a:xfrm>
            <a:off x="0" y="1254641"/>
            <a:ext cx="3664877" cy="3324866"/>
          </a:xfrm>
        </p:spPr>
        <p:txBody>
          <a:bodyPr/>
          <a:lstStyle/>
          <a:p>
            <a:pPr algn="just">
              <a:buClrTx/>
              <a:buFont typeface="Arial" pitchFamily="34" charset="0"/>
              <a:buChar char="•"/>
            </a:pPr>
            <a:r>
              <a:rPr lang="en-US" sz="1400" dirty="0" smtClean="0">
                <a:solidFill>
                  <a:schemeClr val="bg1"/>
                </a:solidFill>
              </a:rPr>
              <a:t> </a:t>
            </a:r>
            <a:r>
              <a:rPr lang="en-US" sz="1200" dirty="0" smtClean="0">
                <a:solidFill>
                  <a:schemeClr val="bg1"/>
                </a:solidFill>
              </a:rPr>
              <a:t>The analysis of the graph reveals that the demand for rented bikes is lower during the winter months, specifically December, January, and February, in contrast to the summer months of May, June, and July, which exhibit the highest demand.  The graph indicates a significant surge in rented bike usage between 8:00 a.m. and 9:00 p.m.,</a:t>
            </a:r>
          </a:p>
          <a:p>
            <a:pPr algn="just">
              <a:buClrTx/>
              <a:buFont typeface="Arial" pitchFamily="34" charset="0"/>
              <a:buChar char="•"/>
            </a:pPr>
            <a:endParaRPr lang="en-US" sz="1200" dirty="0" smtClean="0">
              <a:solidFill>
                <a:schemeClr val="bg1"/>
              </a:solidFill>
            </a:endParaRPr>
          </a:p>
          <a:p>
            <a:pPr algn="just">
              <a:buClrTx/>
              <a:buFont typeface="Arial" pitchFamily="34" charset="0"/>
              <a:buChar char="•"/>
            </a:pPr>
            <a:endParaRPr lang="en-US" sz="1200" dirty="0" smtClean="0">
              <a:solidFill>
                <a:schemeClr val="bg1"/>
              </a:solidFill>
            </a:endParaRPr>
          </a:p>
          <a:p>
            <a:pPr algn="just">
              <a:buClrTx/>
              <a:buFont typeface="Arial" pitchFamily="34" charset="0"/>
              <a:buChar char="•"/>
            </a:pPr>
            <a:r>
              <a:rPr lang="en-US" sz="1200" dirty="0" smtClean="0">
                <a:solidFill>
                  <a:schemeClr val="bg1"/>
                </a:solidFill>
              </a:rPr>
              <a:t>  Amazingly, it has been shown that during certain seasons, consumers prefer to rent bikes more frequently. Summer is the season with the most and winter is least number of rented bikes.</a:t>
            </a:r>
          </a:p>
          <a:p>
            <a:pPr algn="just">
              <a:buClrTx/>
              <a:buFont typeface="Arial" pitchFamily="34" charset="0"/>
              <a:buChar char="•"/>
            </a:pPr>
            <a:endParaRPr lang="en-US" sz="1400" dirty="0" smtClean="0">
              <a:solidFill>
                <a:schemeClr val="bg1"/>
              </a:solidFill>
            </a:endParaRPr>
          </a:p>
          <a:p>
            <a:pPr algn="just">
              <a:buClrTx/>
              <a:buFont typeface="Arial" pitchFamily="34" charset="0"/>
              <a:buChar char="•"/>
            </a:pPr>
            <a:endParaRPr lang="en-US" sz="1400" dirty="0" smtClean="0">
              <a:solidFill>
                <a:schemeClr val="bg1"/>
              </a:solidFill>
            </a:endParaRPr>
          </a:p>
          <a:p>
            <a:pPr algn="just">
              <a:buClrTx/>
              <a:buFont typeface="Arial" pitchFamily="34" charset="0"/>
              <a:buChar char="•"/>
            </a:pPr>
            <a:endParaRPr lang="en-US" sz="1400" dirty="0">
              <a:solidFill>
                <a:schemeClr val="bg1"/>
              </a:solidFill>
            </a:endParaRPr>
          </a:p>
        </p:txBody>
      </p:sp>
      <p:pic>
        <p:nvPicPr>
          <p:cNvPr id="14340" name="Picture 4" descr="C:\Users\servi\Desktop\New folder (4)\line months.png"/>
          <p:cNvPicPr>
            <a:picLocks noChangeAspect="1" noChangeArrowheads="1"/>
          </p:cNvPicPr>
          <p:nvPr/>
        </p:nvPicPr>
        <p:blipFill>
          <a:blip r:embed="rId2"/>
          <a:srcRect/>
          <a:stretch>
            <a:fillRect/>
          </a:stretch>
        </p:blipFill>
        <p:spPr bwMode="auto">
          <a:xfrm>
            <a:off x="3923413" y="519465"/>
            <a:ext cx="4938492" cy="2276898"/>
          </a:xfrm>
          <a:prstGeom prst="rect">
            <a:avLst/>
          </a:prstGeom>
          <a:noFill/>
        </p:spPr>
      </p:pic>
      <p:pic>
        <p:nvPicPr>
          <p:cNvPr id="1026" name="Picture 2" descr="C:\Users\servi\Desktop\New folder (4)\line seasons.png"/>
          <p:cNvPicPr>
            <a:picLocks noChangeAspect="1" noChangeArrowheads="1"/>
          </p:cNvPicPr>
          <p:nvPr/>
        </p:nvPicPr>
        <p:blipFill>
          <a:blip r:embed="rId3"/>
          <a:srcRect/>
          <a:stretch>
            <a:fillRect/>
          </a:stretch>
        </p:blipFill>
        <p:spPr bwMode="auto">
          <a:xfrm>
            <a:off x="3923414" y="2651604"/>
            <a:ext cx="4933507" cy="2491896"/>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8520600" cy="572700"/>
          </a:xfrm>
        </p:spPr>
        <p:txBody>
          <a:bodyPr/>
          <a:lstStyle/>
          <a:p>
            <a:r>
              <a:rPr lang="en-US" dirty="0" smtClean="0"/>
              <a:t>Correlation </a:t>
            </a:r>
            <a:r>
              <a:rPr lang="en-US" dirty="0" err="1" smtClean="0"/>
              <a:t>Heatmap</a:t>
            </a:r>
            <a:r>
              <a:rPr lang="en-US" dirty="0" smtClean="0"/>
              <a:t/>
            </a:r>
            <a:br>
              <a:rPr lang="en-US" dirty="0" smtClean="0"/>
            </a:br>
            <a:endParaRPr lang="en-US" dirty="0"/>
          </a:p>
        </p:txBody>
      </p:sp>
      <p:sp>
        <p:nvSpPr>
          <p:cNvPr id="6" name="Text Placeholder 5"/>
          <p:cNvSpPr>
            <a:spLocks noGrp="1"/>
          </p:cNvSpPr>
          <p:nvPr>
            <p:ph type="body" idx="1"/>
          </p:nvPr>
        </p:nvSpPr>
        <p:spPr>
          <a:xfrm>
            <a:off x="-191386" y="861238"/>
            <a:ext cx="3402419" cy="3094074"/>
          </a:xfrm>
        </p:spPr>
        <p:txBody>
          <a:bodyPr/>
          <a:lstStyle/>
          <a:p>
            <a:pPr>
              <a:buClrTx/>
            </a:pPr>
            <a:r>
              <a:rPr lang="en-US" sz="1400" dirty="0" smtClean="0">
                <a:solidFill>
                  <a:schemeClr val="bg1"/>
                </a:solidFill>
              </a:rPr>
              <a:t>The temperature(°C) and dew point temperature(°C) columns of this graph demonstrate </a:t>
            </a:r>
            <a:r>
              <a:rPr lang="en-US" sz="1400" dirty="0" err="1" smtClean="0">
                <a:solidFill>
                  <a:schemeClr val="bg1"/>
                </a:solidFill>
              </a:rPr>
              <a:t>multicollinearity</a:t>
            </a:r>
            <a:r>
              <a:rPr lang="en-US" sz="1400" dirty="0" smtClean="0">
                <a:solidFill>
                  <a:schemeClr val="bg1"/>
                </a:solidFill>
              </a:rPr>
              <a:t>, as can be seen.</a:t>
            </a:r>
          </a:p>
          <a:p>
            <a:pPr>
              <a:buClrTx/>
            </a:pPr>
            <a:endParaRPr lang="en-US" sz="1400" dirty="0" smtClean="0">
              <a:solidFill>
                <a:schemeClr val="bg1"/>
              </a:solidFill>
            </a:endParaRPr>
          </a:p>
          <a:p>
            <a:pPr>
              <a:buClrTx/>
            </a:pPr>
            <a:endParaRPr lang="en-US" sz="1400" dirty="0" smtClean="0">
              <a:solidFill>
                <a:schemeClr val="bg1"/>
              </a:solidFill>
            </a:endParaRPr>
          </a:p>
          <a:p>
            <a:pPr>
              <a:buClrTx/>
            </a:pPr>
            <a:r>
              <a:rPr lang="en-US" sz="1400" dirty="0" smtClean="0">
                <a:solidFill>
                  <a:schemeClr val="bg1"/>
                </a:solidFill>
              </a:rPr>
              <a:t>We don’t want </a:t>
            </a:r>
            <a:r>
              <a:rPr lang="en-US" sz="1400" dirty="0" err="1" smtClean="0">
                <a:solidFill>
                  <a:schemeClr val="bg1"/>
                </a:solidFill>
              </a:rPr>
              <a:t>multicollinearity</a:t>
            </a:r>
            <a:r>
              <a:rPr lang="en-US" sz="1400" dirty="0" smtClean="0">
                <a:solidFill>
                  <a:schemeClr val="bg1"/>
                </a:solidFill>
              </a:rPr>
              <a:t> in our data as it affects the performance metrics that’s why we have to drop dew point temperature </a:t>
            </a:r>
            <a:endParaRPr lang="en-US" sz="1400" dirty="0">
              <a:solidFill>
                <a:schemeClr val="bg1"/>
              </a:solidFill>
            </a:endParaRPr>
          </a:p>
        </p:txBody>
      </p:sp>
      <p:pic>
        <p:nvPicPr>
          <p:cNvPr id="15362" name="Picture 2" descr="C:\Users\servi\Desktop\New folder (4)\heat map.png"/>
          <p:cNvPicPr>
            <a:picLocks noChangeAspect="1" noChangeArrowheads="1"/>
          </p:cNvPicPr>
          <p:nvPr/>
        </p:nvPicPr>
        <p:blipFill>
          <a:blip r:embed="rId2"/>
          <a:srcRect/>
          <a:stretch>
            <a:fillRect/>
          </a:stretch>
        </p:blipFill>
        <p:spPr bwMode="auto">
          <a:xfrm>
            <a:off x="3083442" y="595422"/>
            <a:ext cx="6060558" cy="4125434"/>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520600" cy="572700"/>
          </a:xfrm>
        </p:spPr>
        <p:txBody>
          <a:bodyPr/>
          <a:lstStyle/>
          <a:p>
            <a:r>
              <a:rPr lang="en-US" dirty="0" err="1" smtClean="0"/>
              <a:t>Pairplot</a:t>
            </a:r>
            <a:endParaRPr lang="en-US" dirty="0"/>
          </a:p>
        </p:txBody>
      </p:sp>
      <p:sp>
        <p:nvSpPr>
          <p:cNvPr id="5" name="Text Placeholder 4"/>
          <p:cNvSpPr>
            <a:spLocks noGrp="1"/>
          </p:cNvSpPr>
          <p:nvPr>
            <p:ph type="body" idx="1"/>
          </p:nvPr>
        </p:nvSpPr>
        <p:spPr>
          <a:xfrm>
            <a:off x="-244549" y="786809"/>
            <a:ext cx="3264195" cy="3165377"/>
          </a:xfrm>
        </p:spPr>
        <p:txBody>
          <a:bodyPr/>
          <a:lstStyle/>
          <a:p>
            <a:pPr>
              <a:buClrTx/>
            </a:pPr>
            <a:r>
              <a:rPr lang="en-US" sz="1400" dirty="0" smtClean="0">
                <a:solidFill>
                  <a:schemeClr val="bg1"/>
                </a:solidFill>
              </a:rPr>
              <a:t>The above graph showed less linear correlations between variables and non-linear </a:t>
            </a:r>
            <a:r>
              <a:rPr lang="en-US" sz="1400" dirty="0" err="1" smtClean="0">
                <a:solidFill>
                  <a:schemeClr val="bg1"/>
                </a:solidFill>
              </a:rPr>
              <a:t>separability</a:t>
            </a:r>
            <a:r>
              <a:rPr lang="en-US" sz="1400" dirty="0" smtClean="0">
                <a:solidFill>
                  <a:schemeClr val="bg1"/>
                </a:solidFill>
              </a:rPr>
              <a:t> of data points, which was new to me. Hence, we may conclude that both positive and negative trends are present in the relationship between each column in the graph.</a:t>
            </a:r>
            <a:endParaRPr lang="en-US" sz="1400" dirty="0">
              <a:solidFill>
                <a:schemeClr val="bg1"/>
              </a:solidFill>
            </a:endParaRPr>
          </a:p>
        </p:txBody>
      </p:sp>
      <p:pic>
        <p:nvPicPr>
          <p:cNvPr id="3" name="Picture 3" descr="C:\Users\servi\Desktop\New folder (4)\pairpolot.png"/>
          <p:cNvPicPr>
            <a:picLocks noChangeAspect="1" noChangeArrowheads="1"/>
          </p:cNvPicPr>
          <p:nvPr/>
        </p:nvPicPr>
        <p:blipFill>
          <a:blip r:embed="rId2"/>
          <a:srcRect/>
          <a:stretch>
            <a:fillRect/>
          </a:stretch>
        </p:blipFill>
        <p:spPr bwMode="auto">
          <a:xfrm>
            <a:off x="3136606" y="595423"/>
            <a:ext cx="5805376" cy="4040372"/>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Model Building :</a:t>
            </a:r>
            <a:br>
              <a:rPr lang="en-US" b="1" dirty="0" smtClean="0"/>
            </a:br>
            <a:endParaRPr lang="en-US" b="1" dirty="0"/>
          </a:p>
        </p:txBody>
      </p:sp>
      <p:sp>
        <p:nvSpPr>
          <p:cNvPr id="3" name="Text Placeholder 2"/>
          <p:cNvSpPr>
            <a:spLocks noGrp="1"/>
          </p:cNvSpPr>
          <p:nvPr>
            <p:ph type="body" idx="1"/>
          </p:nvPr>
        </p:nvSpPr>
        <p:spPr/>
        <p:txBody>
          <a:bodyPr/>
          <a:lstStyle/>
          <a:p>
            <a:pPr>
              <a:buClrTx/>
              <a:buFont typeface="Wingdings" pitchFamily="2" charset="2"/>
              <a:buChar char="Ø"/>
            </a:pPr>
            <a:r>
              <a:rPr lang="en-US" b="1" dirty="0" smtClean="0">
                <a:solidFill>
                  <a:schemeClr val="bg1"/>
                </a:solidFill>
              </a:rPr>
              <a:t>Linear Regression model </a:t>
            </a:r>
          </a:p>
          <a:p>
            <a:pPr>
              <a:buClrTx/>
            </a:pPr>
            <a:r>
              <a:rPr lang="en-US" dirty="0" smtClean="0">
                <a:solidFill>
                  <a:schemeClr val="bg1"/>
                </a:solidFill>
              </a:rPr>
              <a:t>Ridge regression</a:t>
            </a:r>
          </a:p>
          <a:p>
            <a:pPr>
              <a:buClrTx/>
            </a:pPr>
            <a:r>
              <a:rPr lang="en-US" dirty="0" smtClean="0">
                <a:solidFill>
                  <a:schemeClr val="bg1"/>
                </a:solidFill>
              </a:rPr>
              <a:t>Lasso regression </a:t>
            </a:r>
          </a:p>
          <a:p>
            <a:pPr>
              <a:buClrTx/>
            </a:pPr>
            <a:r>
              <a:rPr lang="en-US" dirty="0" smtClean="0">
                <a:solidFill>
                  <a:schemeClr val="bg1"/>
                </a:solidFill>
              </a:rPr>
              <a:t>Elastic Net</a:t>
            </a:r>
          </a:p>
          <a:p>
            <a:pPr>
              <a:buClrTx/>
              <a:buNone/>
            </a:pPr>
            <a:endParaRPr lang="en-US" dirty="0" smtClean="0">
              <a:solidFill>
                <a:schemeClr val="bg1"/>
              </a:solidFill>
            </a:endParaRPr>
          </a:p>
          <a:p>
            <a:pPr>
              <a:buClrTx/>
              <a:buFont typeface="Wingdings" pitchFamily="2" charset="2"/>
              <a:buChar char="Ø"/>
            </a:pPr>
            <a:r>
              <a:rPr lang="en-US" b="1" dirty="0" smtClean="0">
                <a:solidFill>
                  <a:schemeClr val="bg1"/>
                </a:solidFill>
              </a:rPr>
              <a:t>Decision Tree regression model</a:t>
            </a:r>
          </a:p>
          <a:p>
            <a:pPr>
              <a:buClrTx/>
            </a:pPr>
            <a:r>
              <a:rPr lang="en-US" dirty="0" smtClean="0">
                <a:solidFill>
                  <a:schemeClr val="bg1"/>
                </a:solidFill>
              </a:rPr>
              <a:t>Decision Tree</a:t>
            </a:r>
          </a:p>
          <a:p>
            <a:pPr>
              <a:buClrTx/>
            </a:pPr>
            <a:r>
              <a:rPr lang="en-US" dirty="0" smtClean="0">
                <a:solidFill>
                  <a:schemeClr val="bg1"/>
                </a:solidFill>
              </a:rPr>
              <a:t>Random forest</a:t>
            </a:r>
          </a:p>
          <a:p>
            <a:pPr>
              <a:buClrTx/>
            </a:pPr>
            <a:r>
              <a:rPr lang="en-US" dirty="0" err="1" smtClean="0">
                <a:solidFill>
                  <a:schemeClr val="bg1"/>
                </a:solidFill>
              </a:rPr>
              <a:t>GradientBoostingRegressor</a:t>
            </a:r>
            <a:endParaRPr lang="en-US" dirty="0" smtClean="0">
              <a:solidFill>
                <a:schemeClr val="bg1"/>
              </a:solidFill>
            </a:endParaRPr>
          </a:p>
          <a:p>
            <a:pPr>
              <a:buClrTx/>
            </a:pPr>
            <a:r>
              <a:rPr lang="en-US" dirty="0" err="1" smtClean="0">
                <a:solidFill>
                  <a:schemeClr val="bg1"/>
                </a:solidFill>
              </a:rPr>
              <a:t>XG</a:t>
            </a:r>
            <a:r>
              <a:rPr lang="en-US" dirty="0" smtClean="0">
                <a:solidFill>
                  <a:schemeClr val="bg1"/>
                </a:solidFill>
              </a:rPr>
              <a:t> Boost model</a:t>
            </a:r>
          </a:p>
          <a:p>
            <a:pPr>
              <a:buClrTx/>
            </a:pPr>
            <a:endParaRPr lang="en-US" dirty="0">
              <a:solidFill>
                <a:schemeClr val="bg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826" y="5143500"/>
            <a:ext cx="8520600" cy="841800"/>
          </a:xfrm>
        </p:spPr>
        <p:txBody>
          <a:bodyPr/>
          <a:lstStyle/>
          <a:p>
            <a:endParaRPr lang="en-US" dirty="0"/>
          </a:p>
        </p:txBody>
      </p:sp>
      <p:sp>
        <p:nvSpPr>
          <p:cNvPr id="3" name="Oval 2"/>
          <p:cNvSpPr/>
          <p:nvPr/>
        </p:nvSpPr>
        <p:spPr>
          <a:xfrm>
            <a:off x="0" y="1573620"/>
            <a:ext cx="2190307" cy="2020186"/>
          </a:xfrm>
          <a:prstGeom prst="ellipse">
            <a:avLst/>
          </a:prstGeom>
          <a:solidFill>
            <a:srgbClr val="FFFF00"/>
          </a:solidFill>
          <a:scene3d>
            <a:camera prst="orthographicFront"/>
            <a:lightRig rig="threePt" dir="t"/>
          </a:scene3d>
          <a:sp3d>
            <a:bevelT/>
            <a:bevelB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Models </a:t>
            </a:r>
            <a:endParaRPr lang="en-US" dirty="0"/>
          </a:p>
        </p:txBody>
      </p:sp>
      <p:cxnSp>
        <p:nvCxnSpPr>
          <p:cNvPr id="5" name="Straight Arrow Connector 4"/>
          <p:cNvCxnSpPr/>
          <p:nvPr/>
        </p:nvCxnSpPr>
        <p:spPr>
          <a:xfrm flipV="1">
            <a:off x="1871331" y="999460"/>
            <a:ext cx="3147236" cy="970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179675" y="2222205"/>
            <a:ext cx="2743200" cy="318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2" name="Diagram 11"/>
          <p:cNvGraphicFramePr/>
          <p:nvPr/>
        </p:nvGraphicFramePr>
        <p:xfrm>
          <a:off x="5007936" y="478465"/>
          <a:ext cx="3537097" cy="4359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2" name="Group 21"/>
          <p:cNvGrpSpPr/>
          <p:nvPr/>
        </p:nvGrpSpPr>
        <p:grpSpPr>
          <a:xfrm>
            <a:off x="6273208" y="3338625"/>
            <a:ext cx="2463559" cy="637952"/>
            <a:chOff x="8125539" y="1643962"/>
            <a:chExt cx="2463559" cy="774948"/>
          </a:xfrm>
        </p:grpSpPr>
        <p:sp>
          <p:nvSpPr>
            <p:cNvPr id="23" name="Round Same Side Corner Rectangle 22"/>
            <p:cNvSpPr/>
            <p:nvPr/>
          </p:nvSpPr>
          <p:spPr>
            <a:xfrm rot="5400000">
              <a:off x="8979827" y="880551"/>
              <a:ext cx="736920" cy="2263742"/>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4" name="Round Same Side Corner Rectangle 4"/>
            <p:cNvSpPr/>
            <p:nvPr/>
          </p:nvSpPr>
          <p:spPr>
            <a:xfrm>
              <a:off x="8125539" y="1778469"/>
              <a:ext cx="2463559" cy="64044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lr>
                  <a:schemeClr val="tx1"/>
                </a:buClr>
                <a:buFont typeface="Arial" pitchFamily="34" charset="0"/>
                <a:buChar char="•"/>
              </a:pPr>
              <a:r>
                <a:rPr lang="en-US" sz="1600" b="1" kern="1200" dirty="0" smtClean="0"/>
                <a:t>Gradient boost</a:t>
              </a:r>
              <a:endParaRPr lang="en-US" sz="1600" b="1" kern="1200" dirty="0"/>
            </a:p>
          </p:txBody>
        </p:sp>
      </p:grpSp>
      <p:grpSp>
        <p:nvGrpSpPr>
          <p:cNvPr id="25" name="Group 24"/>
          <p:cNvGrpSpPr/>
          <p:nvPr/>
        </p:nvGrpSpPr>
        <p:grpSpPr>
          <a:xfrm>
            <a:off x="6321553" y="4167963"/>
            <a:ext cx="2263742" cy="701749"/>
            <a:chOff x="1273355" y="1785821"/>
            <a:chExt cx="2263742" cy="566559"/>
          </a:xfrm>
        </p:grpSpPr>
        <p:sp>
          <p:nvSpPr>
            <p:cNvPr id="26" name="Round Same Side Corner Rectangle 25"/>
            <p:cNvSpPr/>
            <p:nvPr/>
          </p:nvSpPr>
          <p:spPr>
            <a:xfrm rot="5400000">
              <a:off x="2121946" y="937230"/>
              <a:ext cx="566559" cy="2263742"/>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7" name="Round Same Side Corner Rectangle 4"/>
            <p:cNvSpPr/>
            <p:nvPr/>
          </p:nvSpPr>
          <p:spPr>
            <a:xfrm>
              <a:off x="1273355" y="1813479"/>
              <a:ext cx="2236085" cy="51124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err="1" smtClean="0"/>
                <a:t>XGBoost</a:t>
              </a:r>
              <a:endParaRPr lang="en-US" sz="1600" b="1" kern="1200" dirty="0"/>
            </a:p>
          </p:txBody>
        </p:sp>
      </p:grpSp>
      <p:cxnSp>
        <p:nvCxnSpPr>
          <p:cNvPr id="31" name="Straight Arrow Connector 30"/>
          <p:cNvCxnSpPr/>
          <p:nvPr/>
        </p:nvCxnSpPr>
        <p:spPr>
          <a:xfrm>
            <a:off x="1967023" y="3232298"/>
            <a:ext cx="3019646" cy="11483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030818" y="2966484"/>
            <a:ext cx="2977117" cy="7442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190307" y="2764465"/>
            <a:ext cx="2806995" cy="1275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                         Linear regression </a:t>
            </a:r>
            <a:endParaRPr lang="en-US" b="1" dirty="0"/>
          </a:p>
        </p:txBody>
      </p:sp>
      <p:sp>
        <p:nvSpPr>
          <p:cNvPr id="4" name="Text Placeholder 3"/>
          <p:cNvSpPr>
            <a:spLocks noGrp="1"/>
          </p:cNvSpPr>
          <p:nvPr>
            <p:ph type="body" idx="1"/>
          </p:nvPr>
        </p:nvSpPr>
        <p:spPr>
          <a:xfrm>
            <a:off x="0" y="999460"/>
            <a:ext cx="3391786" cy="3420559"/>
          </a:xfrm>
        </p:spPr>
        <p:txBody>
          <a:bodyPr/>
          <a:lstStyle/>
          <a:p>
            <a:pPr>
              <a:buClrTx/>
              <a:buFont typeface="Wingdings" pitchFamily="2" charset="2"/>
              <a:buChar char="Ø"/>
            </a:pPr>
            <a:r>
              <a:rPr lang="en-US" b="1" dirty="0" smtClean="0">
                <a:solidFill>
                  <a:schemeClr val="bg1"/>
                </a:solidFill>
              </a:rPr>
              <a:t>Evaluation metrics:</a:t>
            </a:r>
          </a:p>
          <a:p>
            <a:pPr>
              <a:buClrTx/>
            </a:pPr>
            <a:endParaRPr lang="en-US" sz="1050" dirty="0" smtClean="0">
              <a:solidFill>
                <a:schemeClr val="bg1"/>
              </a:solidFill>
            </a:endParaRPr>
          </a:p>
          <a:p>
            <a:pPr>
              <a:buClrTx/>
            </a:pPr>
            <a:endParaRPr lang="en-US" sz="1050" dirty="0" smtClean="0">
              <a:solidFill>
                <a:schemeClr val="bg1"/>
              </a:solidFill>
            </a:endParaRPr>
          </a:p>
          <a:p>
            <a:pPr>
              <a:buClrTx/>
            </a:pPr>
            <a:r>
              <a:rPr lang="en-US" sz="1050" b="1" dirty="0" smtClean="0">
                <a:solidFill>
                  <a:schemeClr val="bg1"/>
                </a:solidFill>
              </a:rPr>
              <a:t>MAE</a:t>
            </a:r>
            <a:r>
              <a:rPr lang="en-US" sz="1050" dirty="0" smtClean="0">
                <a:solidFill>
                  <a:schemeClr val="bg1"/>
                </a:solidFill>
              </a:rPr>
              <a:t> on train set: 0.440 </a:t>
            </a:r>
          </a:p>
          <a:p>
            <a:pPr>
              <a:buClrTx/>
            </a:pPr>
            <a:r>
              <a:rPr lang="en-US" sz="1050" b="1" dirty="0" smtClean="0">
                <a:solidFill>
                  <a:schemeClr val="bg1"/>
                </a:solidFill>
              </a:rPr>
              <a:t>MAE</a:t>
            </a:r>
            <a:r>
              <a:rPr lang="en-US" sz="1050" dirty="0" smtClean="0">
                <a:solidFill>
                  <a:schemeClr val="bg1"/>
                </a:solidFill>
              </a:rPr>
              <a:t> on test set: 0.432 </a:t>
            </a:r>
          </a:p>
          <a:p>
            <a:pPr>
              <a:buClrTx/>
            </a:pPr>
            <a:r>
              <a:rPr lang="en-US" sz="1050" b="1" dirty="0" err="1" smtClean="0">
                <a:solidFill>
                  <a:schemeClr val="bg1"/>
                </a:solidFill>
              </a:rPr>
              <a:t>MSE</a:t>
            </a:r>
            <a:r>
              <a:rPr lang="en-US" sz="1050" dirty="0" smtClean="0">
                <a:solidFill>
                  <a:schemeClr val="bg1"/>
                </a:solidFill>
              </a:rPr>
              <a:t> on train set: 0.416 </a:t>
            </a:r>
          </a:p>
          <a:p>
            <a:pPr>
              <a:buClrTx/>
            </a:pPr>
            <a:r>
              <a:rPr lang="en-US" sz="1050" b="1" dirty="0" err="1" smtClean="0">
                <a:solidFill>
                  <a:schemeClr val="bg1"/>
                </a:solidFill>
              </a:rPr>
              <a:t>MSE</a:t>
            </a:r>
            <a:r>
              <a:rPr lang="en-US" sz="1050" dirty="0" smtClean="0">
                <a:solidFill>
                  <a:schemeClr val="bg1"/>
                </a:solidFill>
              </a:rPr>
              <a:t> on test set: 0.405 </a:t>
            </a:r>
          </a:p>
          <a:p>
            <a:pPr>
              <a:buClrTx/>
            </a:pPr>
            <a:r>
              <a:rPr lang="en-US" sz="1050" b="1" dirty="0" err="1" smtClean="0">
                <a:solidFill>
                  <a:schemeClr val="bg1"/>
                </a:solidFill>
              </a:rPr>
              <a:t>RMSE</a:t>
            </a:r>
            <a:r>
              <a:rPr lang="en-US" sz="1050" dirty="0" smtClean="0">
                <a:solidFill>
                  <a:schemeClr val="bg1"/>
                </a:solidFill>
              </a:rPr>
              <a:t> on train set: 0.645</a:t>
            </a:r>
          </a:p>
          <a:p>
            <a:pPr>
              <a:buClrTx/>
            </a:pPr>
            <a:r>
              <a:rPr lang="en-US" sz="1050" b="1" dirty="0" err="1" smtClean="0">
                <a:solidFill>
                  <a:schemeClr val="bg1"/>
                </a:solidFill>
              </a:rPr>
              <a:t>RMSE</a:t>
            </a:r>
            <a:r>
              <a:rPr lang="en-US" sz="1050" dirty="0" smtClean="0">
                <a:solidFill>
                  <a:schemeClr val="bg1"/>
                </a:solidFill>
              </a:rPr>
              <a:t> on test set: 0.636 </a:t>
            </a:r>
          </a:p>
          <a:p>
            <a:pPr>
              <a:buClrTx/>
            </a:pPr>
            <a:r>
              <a:rPr lang="en-US" sz="1050" b="1" dirty="0" err="1" smtClean="0">
                <a:solidFill>
                  <a:schemeClr val="bg1"/>
                </a:solidFill>
              </a:rPr>
              <a:t>R2</a:t>
            </a:r>
            <a:r>
              <a:rPr lang="en-US" sz="1050" dirty="0" smtClean="0">
                <a:solidFill>
                  <a:schemeClr val="bg1"/>
                </a:solidFill>
              </a:rPr>
              <a:t> on train set: 0.8298872959005922</a:t>
            </a:r>
          </a:p>
          <a:p>
            <a:pPr>
              <a:buClrTx/>
            </a:pPr>
            <a:r>
              <a:rPr lang="en-US" sz="1050" b="1" dirty="0" err="1" smtClean="0">
                <a:solidFill>
                  <a:schemeClr val="bg1"/>
                </a:solidFill>
              </a:rPr>
              <a:t>R2</a:t>
            </a:r>
            <a:r>
              <a:rPr lang="en-US" sz="1050" dirty="0" smtClean="0">
                <a:solidFill>
                  <a:schemeClr val="bg1"/>
                </a:solidFill>
              </a:rPr>
              <a:t> on test set: 0.8488235468863612</a:t>
            </a:r>
          </a:p>
          <a:p>
            <a:pPr>
              <a:buClrTx/>
            </a:pPr>
            <a:r>
              <a:rPr lang="en-US" sz="1050" b="1" dirty="0" smtClean="0">
                <a:solidFill>
                  <a:schemeClr val="bg1"/>
                </a:solidFill>
              </a:rPr>
              <a:t>Adjusted </a:t>
            </a:r>
            <a:r>
              <a:rPr lang="en-US" sz="1050" b="1" dirty="0" err="1" smtClean="0">
                <a:solidFill>
                  <a:schemeClr val="bg1"/>
                </a:solidFill>
              </a:rPr>
              <a:t>R2</a:t>
            </a:r>
            <a:r>
              <a:rPr lang="en-US" sz="1050" b="1" dirty="0" smtClean="0">
                <a:solidFill>
                  <a:schemeClr val="bg1"/>
                </a:solidFill>
              </a:rPr>
              <a:t> </a:t>
            </a:r>
            <a:r>
              <a:rPr lang="en-US" sz="1050" dirty="0" smtClean="0">
                <a:solidFill>
                  <a:schemeClr val="bg1"/>
                </a:solidFill>
              </a:rPr>
              <a:t>on train is :0.8241633147118872</a:t>
            </a:r>
          </a:p>
          <a:p>
            <a:pPr>
              <a:buClrTx/>
            </a:pPr>
            <a:r>
              <a:rPr lang="en-US" sz="1050" b="1" dirty="0" smtClean="0">
                <a:solidFill>
                  <a:schemeClr val="bg1"/>
                </a:solidFill>
              </a:rPr>
              <a:t>Adjusted </a:t>
            </a:r>
            <a:r>
              <a:rPr lang="en-US" sz="1050" b="1" dirty="0" err="1" smtClean="0">
                <a:solidFill>
                  <a:schemeClr val="bg1"/>
                </a:solidFill>
              </a:rPr>
              <a:t>R2</a:t>
            </a:r>
            <a:r>
              <a:rPr lang="en-US" sz="1050" b="1" dirty="0" smtClean="0">
                <a:solidFill>
                  <a:schemeClr val="bg1"/>
                </a:solidFill>
              </a:rPr>
              <a:t> </a:t>
            </a:r>
            <a:r>
              <a:rPr lang="en-US" sz="1050" dirty="0" smtClean="0">
                <a:solidFill>
                  <a:schemeClr val="bg1"/>
                </a:solidFill>
              </a:rPr>
              <a:t>on test is : 0.8437367358902116</a:t>
            </a:r>
            <a:endParaRPr lang="en-US" sz="1050" dirty="0">
              <a:solidFill>
                <a:schemeClr val="bg1"/>
              </a:solidFill>
            </a:endParaRPr>
          </a:p>
        </p:txBody>
      </p:sp>
      <p:pic>
        <p:nvPicPr>
          <p:cNvPr id="16386" name="Picture 2" descr="C:\Users\servi\Desktop\New folder (4)\linear regression.png"/>
          <p:cNvPicPr>
            <a:picLocks noChangeAspect="1" noChangeArrowheads="1"/>
          </p:cNvPicPr>
          <p:nvPr/>
        </p:nvPicPr>
        <p:blipFill>
          <a:blip r:embed="rId2"/>
          <a:srcRect/>
          <a:stretch>
            <a:fillRect/>
          </a:stretch>
        </p:blipFill>
        <p:spPr bwMode="auto">
          <a:xfrm>
            <a:off x="3444949" y="978195"/>
            <a:ext cx="5699050" cy="3480253"/>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                               Decision Tree </a:t>
            </a:r>
            <a:r>
              <a:rPr lang="en-US" dirty="0" smtClean="0"/>
              <a:t/>
            </a:r>
            <a:br>
              <a:rPr lang="en-US" dirty="0" smtClean="0"/>
            </a:br>
            <a:endParaRPr lang="en-US" dirty="0"/>
          </a:p>
        </p:txBody>
      </p:sp>
      <p:sp>
        <p:nvSpPr>
          <p:cNvPr id="4" name="Text Placeholder 3"/>
          <p:cNvSpPr>
            <a:spLocks noGrp="1"/>
          </p:cNvSpPr>
          <p:nvPr>
            <p:ph type="body" idx="1"/>
          </p:nvPr>
        </p:nvSpPr>
        <p:spPr>
          <a:xfrm>
            <a:off x="0" y="1063255"/>
            <a:ext cx="3516021" cy="2796362"/>
          </a:xfrm>
        </p:spPr>
        <p:txBody>
          <a:bodyPr/>
          <a:lstStyle/>
          <a:p>
            <a:pPr>
              <a:buClrTx/>
              <a:buFont typeface="Wingdings" pitchFamily="2" charset="2"/>
              <a:buChar char="Ø"/>
            </a:pPr>
            <a:r>
              <a:rPr lang="en-US" sz="1600" b="1" dirty="0" smtClean="0">
                <a:solidFill>
                  <a:schemeClr val="bg1"/>
                </a:solidFill>
              </a:rPr>
              <a:t>Evaluation metrics:</a:t>
            </a:r>
          </a:p>
          <a:p>
            <a:pPr>
              <a:buClrTx/>
            </a:pPr>
            <a:r>
              <a:rPr lang="en-US" sz="1200" b="1" dirty="0" smtClean="0">
                <a:solidFill>
                  <a:schemeClr val="bg1"/>
                </a:solidFill>
              </a:rPr>
              <a:t>MAE</a:t>
            </a:r>
            <a:r>
              <a:rPr lang="en-US" sz="1200" dirty="0" smtClean="0">
                <a:solidFill>
                  <a:schemeClr val="bg1"/>
                </a:solidFill>
              </a:rPr>
              <a:t> on train set: 0.368</a:t>
            </a:r>
          </a:p>
          <a:p>
            <a:pPr>
              <a:buClrTx/>
            </a:pPr>
            <a:r>
              <a:rPr lang="en-US" sz="1200" b="1" dirty="0" smtClean="0">
                <a:solidFill>
                  <a:schemeClr val="bg1"/>
                </a:solidFill>
              </a:rPr>
              <a:t>MAE</a:t>
            </a:r>
            <a:r>
              <a:rPr lang="en-US" sz="1200" dirty="0" smtClean="0">
                <a:solidFill>
                  <a:schemeClr val="bg1"/>
                </a:solidFill>
              </a:rPr>
              <a:t> on test set: 0.402 </a:t>
            </a:r>
          </a:p>
          <a:p>
            <a:pPr>
              <a:buClrTx/>
            </a:pPr>
            <a:r>
              <a:rPr lang="en-US" sz="1200" b="1" dirty="0" err="1" smtClean="0">
                <a:solidFill>
                  <a:schemeClr val="bg1"/>
                </a:solidFill>
              </a:rPr>
              <a:t>MSE</a:t>
            </a:r>
            <a:r>
              <a:rPr lang="en-US" sz="1200" dirty="0" smtClean="0">
                <a:solidFill>
                  <a:schemeClr val="bg1"/>
                </a:solidFill>
              </a:rPr>
              <a:t> on train set: 0.272 </a:t>
            </a:r>
          </a:p>
          <a:p>
            <a:pPr>
              <a:buClrTx/>
            </a:pPr>
            <a:r>
              <a:rPr lang="en-US" sz="1200" b="1" dirty="0" err="1" smtClean="0">
                <a:solidFill>
                  <a:schemeClr val="bg1"/>
                </a:solidFill>
              </a:rPr>
              <a:t>MSE</a:t>
            </a:r>
            <a:r>
              <a:rPr lang="en-US" sz="1200" dirty="0" smtClean="0">
                <a:solidFill>
                  <a:schemeClr val="bg1"/>
                </a:solidFill>
              </a:rPr>
              <a:t> on test set: 0.364</a:t>
            </a:r>
          </a:p>
          <a:p>
            <a:pPr>
              <a:buClrTx/>
            </a:pPr>
            <a:r>
              <a:rPr lang="en-US" sz="1200" b="1" dirty="0" err="1" smtClean="0">
                <a:solidFill>
                  <a:schemeClr val="bg1"/>
                </a:solidFill>
              </a:rPr>
              <a:t>RMSE</a:t>
            </a:r>
            <a:r>
              <a:rPr lang="en-US" sz="1200" dirty="0" smtClean="0">
                <a:solidFill>
                  <a:schemeClr val="bg1"/>
                </a:solidFill>
              </a:rPr>
              <a:t> on train set: 0.521</a:t>
            </a:r>
          </a:p>
          <a:p>
            <a:pPr>
              <a:buClrTx/>
            </a:pPr>
            <a:r>
              <a:rPr lang="en-US" sz="1200" b="1" dirty="0" err="1" smtClean="0">
                <a:solidFill>
                  <a:schemeClr val="bg1"/>
                </a:solidFill>
              </a:rPr>
              <a:t>RMSE</a:t>
            </a:r>
            <a:r>
              <a:rPr lang="en-US" sz="1200" dirty="0" smtClean="0">
                <a:solidFill>
                  <a:schemeClr val="bg1"/>
                </a:solidFill>
              </a:rPr>
              <a:t> on test set: 0.603</a:t>
            </a:r>
          </a:p>
          <a:p>
            <a:pPr>
              <a:buClrTx/>
            </a:pPr>
            <a:r>
              <a:rPr lang="en-US" sz="1200" b="1" dirty="0" err="1" smtClean="0">
                <a:solidFill>
                  <a:schemeClr val="bg1"/>
                </a:solidFill>
              </a:rPr>
              <a:t>R2</a:t>
            </a:r>
            <a:r>
              <a:rPr lang="en-US" sz="1200" dirty="0" smtClean="0">
                <a:solidFill>
                  <a:schemeClr val="bg1"/>
                </a:solidFill>
              </a:rPr>
              <a:t> on train set: 0.8889753224262243 </a:t>
            </a:r>
          </a:p>
          <a:p>
            <a:pPr>
              <a:buClrTx/>
            </a:pPr>
            <a:r>
              <a:rPr lang="en-US" sz="1200" b="1" dirty="0" err="1" smtClean="0">
                <a:solidFill>
                  <a:schemeClr val="bg1"/>
                </a:solidFill>
              </a:rPr>
              <a:t>R2</a:t>
            </a:r>
            <a:r>
              <a:rPr lang="en-US" sz="1200" dirty="0" smtClean="0">
                <a:solidFill>
                  <a:schemeClr val="bg1"/>
                </a:solidFill>
              </a:rPr>
              <a:t> on test set: 0.8641758317815932 </a:t>
            </a:r>
          </a:p>
          <a:p>
            <a:pPr>
              <a:buClrTx/>
            </a:pPr>
            <a:r>
              <a:rPr lang="en-US" sz="1200" b="1" dirty="0" smtClean="0">
                <a:solidFill>
                  <a:schemeClr val="bg1"/>
                </a:solidFill>
              </a:rPr>
              <a:t>Adjusted </a:t>
            </a:r>
            <a:r>
              <a:rPr lang="en-US" sz="1200" b="1" dirty="0" err="1" smtClean="0">
                <a:solidFill>
                  <a:schemeClr val="bg1"/>
                </a:solidFill>
              </a:rPr>
              <a:t>R2</a:t>
            </a:r>
            <a:r>
              <a:rPr lang="en-US" sz="1200" b="1" dirty="0" smtClean="0">
                <a:solidFill>
                  <a:schemeClr val="bg1"/>
                </a:solidFill>
              </a:rPr>
              <a:t> </a:t>
            </a:r>
            <a:r>
              <a:rPr lang="en-US" sz="1200" dirty="0" smtClean="0">
                <a:solidFill>
                  <a:schemeClr val="bg1"/>
                </a:solidFill>
              </a:rPr>
              <a:t>on train 0.8852395451997159 </a:t>
            </a:r>
          </a:p>
          <a:p>
            <a:pPr>
              <a:buClrTx/>
            </a:pPr>
            <a:r>
              <a:rPr lang="en-US" sz="1200" b="1" dirty="0" smtClean="0">
                <a:solidFill>
                  <a:schemeClr val="bg1"/>
                </a:solidFill>
              </a:rPr>
              <a:t>Adjusted </a:t>
            </a:r>
            <a:r>
              <a:rPr lang="en-US" sz="1200" b="1" dirty="0" err="1" smtClean="0">
                <a:solidFill>
                  <a:schemeClr val="bg1"/>
                </a:solidFill>
              </a:rPr>
              <a:t>R2</a:t>
            </a:r>
            <a:r>
              <a:rPr lang="en-US" sz="1200" b="1" dirty="0" smtClean="0">
                <a:solidFill>
                  <a:schemeClr val="bg1"/>
                </a:solidFill>
              </a:rPr>
              <a:t> </a:t>
            </a:r>
            <a:r>
              <a:rPr lang="en-US" sz="1200" dirty="0" smtClean="0">
                <a:solidFill>
                  <a:schemeClr val="bg1"/>
                </a:solidFill>
              </a:rPr>
              <a:t>on test is : 0.859605597077668</a:t>
            </a:r>
            <a:endParaRPr lang="en-US" sz="1200" dirty="0">
              <a:solidFill>
                <a:schemeClr val="bg1"/>
              </a:solidFill>
            </a:endParaRPr>
          </a:p>
        </p:txBody>
      </p:sp>
      <p:pic>
        <p:nvPicPr>
          <p:cNvPr id="17410" name="Picture 2" descr="C:\Users\servi\Desktop\New folder (4)\decision tree.png"/>
          <p:cNvPicPr>
            <a:picLocks noChangeAspect="1" noChangeArrowheads="1"/>
          </p:cNvPicPr>
          <p:nvPr/>
        </p:nvPicPr>
        <p:blipFill>
          <a:blip r:embed="rId2"/>
          <a:srcRect/>
          <a:stretch>
            <a:fillRect/>
          </a:stretch>
        </p:blipFill>
        <p:spPr bwMode="auto">
          <a:xfrm>
            <a:off x="3232298" y="1137681"/>
            <a:ext cx="5741582" cy="3115341"/>
          </a:xfrm>
          <a:prstGeom prst="rect">
            <a:avLst/>
          </a:prstGeom>
          <a:noFill/>
        </p:spPr>
      </p:pic>
      <p:sp>
        <p:nvSpPr>
          <p:cNvPr id="6" name="Rectangle 5"/>
          <p:cNvSpPr/>
          <p:nvPr/>
        </p:nvSpPr>
        <p:spPr>
          <a:xfrm>
            <a:off x="127591" y="4085776"/>
            <a:ext cx="6081823" cy="523220"/>
          </a:xfrm>
          <a:prstGeom prst="rect">
            <a:avLst/>
          </a:prstGeom>
        </p:spPr>
        <p:txBody>
          <a:bodyPr wrap="square">
            <a:spAutoFit/>
          </a:bodyPr>
          <a:lstStyle/>
          <a:p>
            <a:pPr marL="342900" indent="-342900">
              <a:buFont typeface="Wingdings" pitchFamily="2" charset="2"/>
              <a:buChar char="Ø"/>
            </a:pPr>
            <a:r>
              <a:rPr lang="en-US" b="1" dirty="0" smtClean="0"/>
              <a:t>Parameters :</a:t>
            </a:r>
          </a:p>
          <a:p>
            <a:pPr marL="342900" indent="-342900"/>
            <a:r>
              <a:rPr lang="en-US" dirty="0" smtClean="0"/>
              <a:t>{'</a:t>
            </a:r>
            <a:r>
              <a:rPr lang="en-US" dirty="0" err="1" smtClean="0"/>
              <a:t>max_depth</a:t>
            </a:r>
            <a:r>
              <a:rPr lang="en-US" dirty="0" smtClean="0"/>
              <a:t>': 10, '</a:t>
            </a:r>
            <a:r>
              <a:rPr lang="en-US" dirty="0" err="1" smtClean="0"/>
              <a:t>min_samples_leaf</a:t>
            </a:r>
            <a:r>
              <a:rPr lang="en-US" dirty="0" smtClean="0"/>
              <a:t>': 6, '</a:t>
            </a:r>
            <a:r>
              <a:rPr lang="en-US" dirty="0" err="1" smtClean="0"/>
              <a:t>min_samples_split</a:t>
            </a:r>
            <a:r>
              <a:rPr lang="en-US" dirty="0" smtClean="0"/>
              <a:t>': 3}</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                        Random forest </a:t>
            </a:r>
            <a:r>
              <a:rPr lang="en-US" b="1" dirty="0" err="1" smtClean="0"/>
              <a:t>Regressor</a:t>
            </a:r>
            <a:r>
              <a:rPr lang="en-US" b="1" dirty="0" smtClean="0"/>
              <a:t> </a:t>
            </a:r>
            <a:endParaRPr lang="en-US" b="1" dirty="0"/>
          </a:p>
        </p:txBody>
      </p:sp>
      <p:sp>
        <p:nvSpPr>
          <p:cNvPr id="8" name="Content Placeholder 7"/>
          <p:cNvSpPr>
            <a:spLocks noGrp="1"/>
          </p:cNvSpPr>
          <p:nvPr>
            <p:ph idx="1"/>
          </p:nvPr>
        </p:nvSpPr>
        <p:spPr>
          <a:xfrm>
            <a:off x="0" y="1105786"/>
            <a:ext cx="3430960" cy="3367396"/>
          </a:xfrm>
        </p:spPr>
        <p:txBody>
          <a:bodyPr/>
          <a:lstStyle/>
          <a:p>
            <a:pPr>
              <a:buClrTx/>
              <a:buFont typeface="Wingdings" pitchFamily="2" charset="2"/>
              <a:buChar char="Ø"/>
            </a:pPr>
            <a:r>
              <a:rPr lang="en-US" sz="1600" b="1" dirty="0" smtClean="0">
                <a:solidFill>
                  <a:schemeClr val="bg1"/>
                </a:solidFill>
              </a:rPr>
              <a:t>Evaluation metrics:</a:t>
            </a:r>
          </a:p>
          <a:p>
            <a:pPr>
              <a:buClrTx/>
              <a:buNone/>
            </a:pPr>
            <a:endParaRPr lang="en-US" sz="1200" dirty="0" smtClean="0">
              <a:solidFill>
                <a:schemeClr val="bg1"/>
              </a:solidFill>
            </a:endParaRPr>
          </a:p>
          <a:p>
            <a:pPr>
              <a:buClrTx/>
              <a:buFont typeface="Arial" pitchFamily="34" charset="0"/>
              <a:buChar char="•"/>
            </a:pPr>
            <a:r>
              <a:rPr lang="en-US" sz="1200" b="1" dirty="0" smtClean="0">
                <a:solidFill>
                  <a:schemeClr val="bg1"/>
                </a:solidFill>
              </a:rPr>
              <a:t>MAE</a:t>
            </a:r>
            <a:r>
              <a:rPr lang="en-US" sz="1200" dirty="0" smtClean="0">
                <a:solidFill>
                  <a:schemeClr val="bg1"/>
                </a:solidFill>
              </a:rPr>
              <a:t> on train set: 0.159</a:t>
            </a:r>
          </a:p>
          <a:p>
            <a:pPr>
              <a:buClrTx/>
              <a:buFont typeface="Arial" pitchFamily="34" charset="0"/>
              <a:buChar char="•"/>
            </a:pPr>
            <a:r>
              <a:rPr lang="en-US" sz="1200" b="1" dirty="0" smtClean="0">
                <a:solidFill>
                  <a:schemeClr val="bg1"/>
                </a:solidFill>
              </a:rPr>
              <a:t>MAE</a:t>
            </a:r>
            <a:r>
              <a:rPr lang="en-US" sz="1200" dirty="0" smtClean="0">
                <a:solidFill>
                  <a:schemeClr val="bg1"/>
                </a:solidFill>
              </a:rPr>
              <a:t> on test set: 0.275 </a:t>
            </a:r>
          </a:p>
          <a:p>
            <a:pPr>
              <a:buClrTx/>
              <a:buFont typeface="Arial" pitchFamily="34" charset="0"/>
              <a:buChar char="•"/>
            </a:pPr>
            <a:r>
              <a:rPr lang="en-US" sz="1200" b="1" dirty="0" err="1" smtClean="0">
                <a:solidFill>
                  <a:schemeClr val="bg1"/>
                </a:solidFill>
              </a:rPr>
              <a:t>MSE</a:t>
            </a:r>
            <a:r>
              <a:rPr lang="en-US" sz="1200" dirty="0" smtClean="0">
                <a:solidFill>
                  <a:schemeClr val="bg1"/>
                </a:solidFill>
              </a:rPr>
              <a:t> on train set: 0.057 </a:t>
            </a:r>
          </a:p>
          <a:p>
            <a:pPr>
              <a:buClrTx/>
              <a:buFont typeface="Arial" pitchFamily="34" charset="0"/>
              <a:buChar char="•"/>
            </a:pPr>
            <a:r>
              <a:rPr lang="en-US" sz="1200" b="1" dirty="0" err="1" smtClean="0">
                <a:solidFill>
                  <a:schemeClr val="bg1"/>
                </a:solidFill>
              </a:rPr>
              <a:t>MSE</a:t>
            </a:r>
            <a:r>
              <a:rPr lang="en-US" sz="1200" dirty="0" smtClean="0">
                <a:solidFill>
                  <a:schemeClr val="bg1"/>
                </a:solidFill>
              </a:rPr>
              <a:t> on test set: 0.209</a:t>
            </a:r>
          </a:p>
          <a:p>
            <a:pPr>
              <a:buClrTx/>
              <a:buFont typeface="Arial" pitchFamily="34" charset="0"/>
              <a:buChar char="•"/>
            </a:pPr>
            <a:r>
              <a:rPr lang="en-US" sz="1200" b="1" dirty="0" err="1" smtClean="0">
                <a:solidFill>
                  <a:schemeClr val="bg1"/>
                </a:solidFill>
              </a:rPr>
              <a:t>RMSE</a:t>
            </a:r>
            <a:r>
              <a:rPr lang="en-US" sz="1200" dirty="0" smtClean="0">
                <a:solidFill>
                  <a:schemeClr val="bg1"/>
                </a:solidFill>
              </a:rPr>
              <a:t> on train set: 0.239</a:t>
            </a:r>
          </a:p>
          <a:p>
            <a:pPr>
              <a:buClrTx/>
              <a:buFont typeface="Arial" pitchFamily="34" charset="0"/>
              <a:buChar char="•"/>
            </a:pPr>
            <a:r>
              <a:rPr lang="en-US" sz="1200" b="1" dirty="0" err="1" smtClean="0">
                <a:solidFill>
                  <a:schemeClr val="bg1"/>
                </a:solidFill>
              </a:rPr>
              <a:t>RMSE</a:t>
            </a:r>
            <a:r>
              <a:rPr lang="en-US" sz="1200" dirty="0" smtClean="0">
                <a:solidFill>
                  <a:schemeClr val="bg1"/>
                </a:solidFill>
              </a:rPr>
              <a:t> on test set: 0.457</a:t>
            </a:r>
          </a:p>
          <a:p>
            <a:pPr>
              <a:buClrTx/>
              <a:buFont typeface="Arial" pitchFamily="34" charset="0"/>
              <a:buChar char="•"/>
            </a:pPr>
            <a:r>
              <a:rPr lang="en-US" sz="1200" b="1" dirty="0" err="1" smtClean="0">
                <a:solidFill>
                  <a:schemeClr val="bg1"/>
                </a:solidFill>
              </a:rPr>
              <a:t>R2</a:t>
            </a:r>
            <a:r>
              <a:rPr lang="en-US" sz="1200" dirty="0" smtClean="0">
                <a:solidFill>
                  <a:schemeClr val="bg1"/>
                </a:solidFill>
              </a:rPr>
              <a:t> on train set: 0.9767283564314638 </a:t>
            </a:r>
          </a:p>
          <a:p>
            <a:pPr>
              <a:buClrTx/>
              <a:buFont typeface="Arial" pitchFamily="34" charset="0"/>
              <a:buChar char="•"/>
            </a:pPr>
            <a:r>
              <a:rPr lang="en-US" sz="1200" b="1" dirty="0" err="1" smtClean="0">
                <a:solidFill>
                  <a:schemeClr val="bg1"/>
                </a:solidFill>
              </a:rPr>
              <a:t>R2</a:t>
            </a:r>
            <a:r>
              <a:rPr lang="en-US" sz="1200" dirty="0" smtClean="0">
                <a:solidFill>
                  <a:schemeClr val="bg1"/>
                </a:solidFill>
              </a:rPr>
              <a:t> on test set: 0.9221084429782838</a:t>
            </a:r>
          </a:p>
          <a:p>
            <a:pPr>
              <a:buClrTx/>
              <a:buFont typeface="Arial" pitchFamily="34" charset="0"/>
              <a:buChar char="•"/>
            </a:pPr>
            <a:r>
              <a:rPr lang="en-US" sz="1200" b="1" dirty="0" smtClean="0">
                <a:solidFill>
                  <a:schemeClr val="bg1"/>
                </a:solidFill>
              </a:rPr>
              <a:t>Adjusted </a:t>
            </a:r>
            <a:r>
              <a:rPr lang="en-US" sz="1200" b="1" dirty="0" err="1" smtClean="0">
                <a:solidFill>
                  <a:schemeClr val="bg1"/>
                </a:solidFill>
              </a:rPr>
              <a:t>R2</a:t>
            </a:r>
            <a:r>
              <a:rPr lang="en-US" sz="1200" b="1" dirty="0" smtClean="0">
                <a:solidFill>
                  <a:schemeClr val="bg1"/>
                </a:solidFill>
              </a:rPr>
              <a:t> </a:t>
            </a:r>
            <a:r>
              <a:rPr lang="en-US" sz="1200" dirty="0" smtClean="0">
                <a:solidFill>
                  <a:schemeClr val="bg1"/>
                </a:solidFill>
              </a:rPr>
              <a:t>on train is : 0.9759453082122156 </a:t>
            </a:r>
          </a:p>
          <a:p>
            <a:pPr>
              <a:buClrTx/>
              <a:buFont typeface="Arial" pitchFamily="34" charset="0"/>
              <a:buChar char="•"/>
            </a:pPr>
            <a:r>
              <a:rPr lang="en-US" sz="1200" b="1" dirty="0" smtClean="0">
                <a:solidFill>
                  <a:schemeClr val="bg1"/>
                </a:solidFill>
              </a:rPr>
              <a:t>Adjusted </a:t>
            </a:r>
            <a:r>
              <a:rPr lang="en-US" sz="1200" b="1" dirty="0" err="1" smtClean="0">
                <a:solidFill>
                  <a:schemeClr val="bg1"/>
                </a:solidFill>
              </a:rPr>
              <a:t>R2</a:t>
            </a:r>
            <a:r>
              <a:rPr lang="en-US" sz="1200" b="1" dirty="0" smtClean="0">
                <a:solidFill>
                  <a:schemeClr val="bg1"/>
                </a:solidFill>
              </a:rPr>
              <a:t> </a:t>
            </a:r>
            <a:r>
              <a:rPr lang="en-US" sz="1200" dirty="0" smtClean="0">
                <a:solidFill>
                  <a:schemeClr val="bg1"/>
                </a:solidFill>
              </a:rPr>
              <a:t>on test is : 0.9194875346251328</a:t>
            </a:r>
          </a:p>
          <a:p>
            <a:pPr>
              <a:buClrTx/>
              <a:buFont typeface="Arial" pitchFamily="34" charset="0"/>
              <a:buChar char="•"/>
            </a:pPr>
            <a:endParaRPr lang="en-US" sz="1200" dirty="0" smtClean="0">
              <a:solidFill>
                <a:schemeClr val="bg1"/>
              </a:solidFill>
            </a:endParaRPr>
          </a:p>
          <a:p>
            <a:pPr>
              <a:buClrTx/>
              <a:buFont typeface="Wingdings" pitchFamily="2" charset="2"/>
              <a:buChar char="Ø"/>
            </a:pPr>
            <a:r>
              <a:rPr lang="en-US" sz="1600" b="1" dirty="0" smtClean="0">
                <a:solidFill>
                  <a:schemeClr val="bg1"/>
                </a:solidFill>
              </a:rPr>
              <a:t>Parameters </a:t>
            </a:r>
            <a:r>
              <a:rPr lang="en-US" sz="1200" b="1" dirty="0" smtClean="0">
                <a:solidFill>
                  <a:schemeClr val="bg1"/>
                </a:solidFill>
              </a:rPr>
              <a:t>: </a:t>
            </a:r>
            <a:r>
              <a:rPr lang="en-US" sz="1200" dirty="0" smtClean="0">
                <a:solidFill>
                  <a:schemeClr val="bg1"/>
                </a:solidFill>
              </a:rPr>
              <a:t>{'</a:t>
            </a:r>
            <a:r>
              <a:rPr lang="en-US" sz="1200" dirty="0" err="1" smtClean="0">
                <a:solidFill>
                  <a:schemeClr val="bg1"/>
                </a:solidFill>
              </a:rPr>
              <a:t>n_estimators</a:t>
            </a:r>
            <a:r>
              <a:rPr lang="en-US" sz="1200" dirty="0" smtClean="0">
                <a:solidFill>
                  <a:schemeClr val="bg1"/>
                </a:solidFill>
              </a:rPr>
              <a:t>': 100, '</a:t>
            </a:r>
            <a:r>
              <a:rPr lang="en-US" sz="1200" dirty="0" err="1" smtClean="0">
                <a:solidFill>
                  <a:schemeClr val="bg1"/>
                </a:solidFill>
              </a:rPr>
              <a:t>min_samples_leaf</a:t>
            </a:r>
            <a:r>
              <a:rPr lang="en-US" sz="1200" dirty="0" smtClean="0">
                <a:solidFill>
                  <a:schemeClr val="bg1"/>
                </a:solidFill>
              </a:rPr>
              <a:t>': 1, '</a:t>
            </a:r>
            <a:r>
              <a:rPr lang="en-US" sz="1200" dirty="0" err="1" smtClean="0">
                <a:solidFill>
                  <a:schemeClr val="bg1"/>
                </a:solidFill>
              </a:rPr>
              <a:t>max_depth</a:t>
            </a:r>
            <a:r>
              <a:rPr lang="en-US" sz="1200" dirty="0" smtClean="0">
                <a:solidFill>
                  <a:schemeClr val="bg1"/>
                </a:solidFill>
              </a:rPr>
              <a:t>': 19}</a:t>
            </a:r>
            <a:endParaRPr lang="en-US" sz="1200" b="1" dirty="0" smtClean="0">
              <a:solidFill>
                <a:schemeClr val="bg1"/>
              </a:solidFill>
            </a:endParaRPr>
          </a:p>
        </p:txBody>
      </p:sp>
      <p:pic>
        <p:nvPicPr>
          <p:cNvPr id="18434" name="Picture 2" descr="C:\Users\servi\Desktop\New folder (4)\random forest.png"/>
          <p:cNvPicPr>
            <a:picLocks noChangeAspect="1" noChangeArrowheads="1"/>
          </p:cNvPicPr>
          <p:nvPr/>
        </p:nvPicPr>
        <p:blipFill>
          <a:blip r:embed="rId2"/>
          <a:srcRect/>
          <a:stretch>
            <a:fillRect/>
          </a:stretch>
        </p:blipFill>
        <p:spPr bwMode="auto">
          <a:xfrm>
            <a:off x="3626218" y="1095153"/>
            <a:ext cx="5517782" cy="326419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477" y="232374"/>
            <a:ext cx="8520600" cy="572700"/>
          </a:xfrm>
        </p:spPr>
        <p:txBody>
          <a:bodyPr/>
          <a:lstStyle/>
          <a:p>
            <a:r>
              <a:rPr lang="en-US" b="1" dirty="0" smtClean="0"/>
              <a:t>                      </a:t>
            </a:r>
            <a:r>
              <a:rPr lang="en-US" b="1" dirty="0" err="1" smtClean="0"/>
              <a:t>GradientBoostingRegressor</a:t>
            </a:r>
            <a:r>
              <a:rPr lang="en-US" b="1" dirty="0" smtClean="0"/>
              <a:t/>
            </a:r>
            <a:br>
              <a:rPr lang="en-US" b="1" dirty="0" smtClean="0"/>
            </a:br>
            <a:endParaRPr lang="en-US" b="1" dirty="0"/>
          </a:p>
        </p:txBody>
      </p:sp>
      <p:sp>
        <p:nvSpPr>
          <p:cNvPr id="4" name="Text Placeholder 3"/>
          <p:cNvSpPr>
            <a:spLocks noGrp="1"/>
          </p:cNvSpPr>
          <p:nvPr>
            <p:ph type="body" idx="1"/>
          </p:nvPr>
        </p:nvSpPr>
        <p:spPr>
          <a:xfrm>
            <a:off x="-134867" y="1052624"/>
            <a:ext cx="2410235" cy="3452456"/>
          </a:xfrm>
        </p:spPr>
        <p:txBody>
          <a:bodyPr/>
          <a:lstStyle/>
          <a:p>
            <a:endParaRPr lang="en-US" sz="1200" b="1" dirty="0" smtClean="0">
              <a:solidFill>
                <a:schemeClr val="bg1"/>
              </a:solidFill>
            </a:endParaRPr>
          </a:p>
          <a:p>
            <a:pPr>
              <a:buClrTx/>
            </a:pPr>
            <a:r>
              <a:rPr lang="en-US" sz="1200" b="1" dirty="0" smtClean="0">
                <a:solidFill>
                  <a:schemeClr val="bg1"/>
                </a:solidFill>
              </a:rPr>
              <a:t>MAE</a:t>
            </a:r>
            <a:r>
              <a:rPr lang="en-US" sz="1200" dirty="0" smtClean="0">
                <a:solidFill>
                  <a:schemeClr val="bg1"/>
                </a:solidFill>
              </a:rPr>
              <a:t> on train set: 0.147</a:t>
            </a:r>
          </a:p>
          <a:p>
            <a:pPr>
              <a:buClrTx/>
            </a:pPr>
            <a:r>
              <a:rPr lang="en-US" sz="1200" b="1" dirty="0" smtClean="0">
                <a:solidFill>
                  <a:schemeClr val="bg1"/>
                </a:solidFill>
              </a:rPr>
              <a:t>MAE</a:t>
            </a:r>
            <a:r>
              <a:rPr lang="en-US" sz="1200" dirty="0" smtClean="0">
                <a:solidFill>
                  <a:schemeClr val="bg1"/>
                </a:solidFill>
              </a:rPr>
              <a:t> on test set: 0.260</a:t>
            </a:r>
          </a:p>
          <a:p>
            <a:pPr>
              <a:buClrTx/>
            </a:pPr>
            <a:r>
              <a:rPr lang="en-US" sz="1200" b="1" dirty="0" err="1" smtClean="0">
                <a:solidFill>
                  <a:schemeClr val="bg1"/>
                </a:solidFill>
              </a:rPr>
              <a:t>MSE</a:t>
            </a:r>
            <a:r>
              <a:rPr lang="en-US" sz="1200" dirty="0" smtClean="0">
                <a:solidFill>
                  <a:schemeClr val="bg1"/>
                </a:solidFill>
              </a:rPr>
              <a:t> on train set: 0.045</a:t>
            </a:r>
          </a:p>
          <a:p>
            <a:pPr>
              <a:buClrTx/>
            </a:pPr>
            <a:r>
              <a:rPr lang="en-US" sz="1200" b="1" dirty="0" err="1" smtClean="0">
                <a:solidFill>
                  <a:schemeClr val="bg1"/>
                </a:solidFill>
              </a:rPr>
              <a:t>MSE</a:t>
            </a:r>
            <a:r>
              <a:rPr lang="en-US" sz="1200" dirty="0" smtClean="0">
                <a:solidFill>
                  <a:schemeClr val="bg1"/>
                </a:solidFill>
              </a:rPr>
              <a:t> on test set: 0.195</a:t>
            </a:r>
          </a:p>
          <a:p>
            <a:pPr>
              <a:buClrTx/>
            </a:pPr>
            <a:r>
              <a:rPr lang="en-US" sz="1200" b="1" dirty="0" err="1" smtClean="0">
                <a:solidFill>
                  <a:schemeClr val="bg1"/>
                </a:solidFill>
              </a:rPr>
              <a:t>RMSE</a:t>
            </a:r>
            <a:r>
              <a:rPr lang="en-US" sz="1200" dirty="0" smtClean="0">
                <a:solidFill>
                  <a:schemeClr val="bg1"/>
                </a:solidFill>
              </a:rPr>
              <a:t> on train set: 0.211</a:t>
            </a:r>
          </a:p>
          <a:p>
            <a:pPr>
              <a:buClrTx/>
            </a:pPr>
            <a:r>
              <a:rPr lang="en-US" sz="1200" b="1" dirty="0" err="1" smtClean="0">
                <a:solidFill>
                  <a:schemeClr val="bg1"/>
                </a:solidFill>
              </a:rPr>
              <a:t>RMSE</a:t>
            </a:r>
            <a:r>
              <a:rPr lang="en-US" sz="1200" dirty="0" smtClean="0">
                <a:solidFill>
                  <a:schemeClr val="bg1"/>
                </a:solidFill>
              </a:rPr>
              <a:t> on test set: 0.441</a:t>
            </a:r>
          </a:p>
          <a:p>
            <a:pPr>
              <a:buClrTx/>
            </a:pPr>
            <a:r>
              <a:rPr lang="en-US" sz="1200" b="1" dirty="0" err="1" smtClean="0">
                <a:solidFill>
                  <a:schemeClr val="bg1"/>
                </a:solidFill>
              </a:rPr>
              <a:t>R2</a:t>
            </a:r>
            <a:r>
              <a:rPr lang="en-US" sz="1200" dirty="0" smtClean="0">
                <a:solidFill>
                  <a:schemeClr val="bg1"/>
                </a:solidFill>
              </a:rPr>
              <a:t> on train set: 0.9817521187026687 </a:t>
            </a:r>
          </a:p>
          <a:p>
            <a:pPr>
              <a:buClrTx/>
            </a:pPr>
            <a:r>
              <a:rPr lang="en-US" sz="1200" b="1" dirty="0" err="1" smtClean="0">
                <a:solidFill>
                  <a:schemeClr val="bg1"/>
                </a:solidFill>
              </a:rPr>
              <a:t>R2</a:t>
            </a:r>
            <a:r>
              <a:rPr lang="en-US" sz="1200" dirty="0" smtClean="0">
                <a:solidFill>
                  <a:schemeClr val="bg1"/>
                </a:solidFill>
              </a:rPr>
              <a:t> on test set: 0.9273355088408269</a:t>
            </a:r>
          </a:p>
          <a:p>
            <a:pPr>
              <a:buClrTx/>
            </a:pPr>
            <a:r>
              <a:rPr lang="en-US" sz="1200" b="1" dirty="0" smtClean="0">
                <a:solidFill>
                  <a:schemeClr val="bg1"/>
                </a:solidFill>
              </a:rPr>
              <a:t>Adjusted </a:t>
            </a:r>
            <a:r>
              <a:rPr lang="en-US" sz="1200" b="1" dirty="0" err="1" smtClean="0">
                <a:solidFill>
                  <a:schemeClr val="bg1"/>
                </a:solidFill>
              </a:rPr>
              <a:t>R2</a:t>
            </a:r>
            <a:r>
              <a:rPr lang="en-US" sz="1200" b="1" dirty="0" smtClean="0">
                <a:solidFill>
                  <a:schemeClr val="bg1"/>
                </a:solidFill>
              </a:rPr>
              <a:t> </a:t>
            </a:r>
            <a:r>
              <a:rPr lang="en-US" sz="1200" dirty="0" smtClean="0">
                <a:solidFill>
                  <a:schemeClr val="bg1"/>
                </a:solidFill>
              </a:rPr>
              <a:t>on train is : 0.9811381108904208</a:t>
            </a:r>
          </a:p>
          <a:p>
            <a:pPr>
              <a:buClrTx/>
            </a:pPr>
            <a:r>
              <a:rPr lang="en-US" sz="1200" b="1" dirty="0" smtClean="0">
                <a:solidFill>
                  <a:schemeClr val="bg1"/>
                </a:solidFill>
              </a:rPr>
              <a:t>Adjusted </a:t>
            </a:r>
            <a:r>
              <a:rPr lang="en-US" sz="1200" b="1" dirty="0" err="1" smtClean="0">
                <a:solidFill>
                  <a:schemeClr val="bg1"/>
                </a:solidFill>
              </a:rPr>
              <a:t>R2</a:t>
            </a:r>
            <a:r>
              <a:rPr lang="en-US" sz="1200" b="1" dirty="0" smtClean="0">
                <a:solidFill>
                  <a:schemeClr val="bg1"/>
                </a:solidFill>
              </a:rPr>
              <a:t> </a:t>
            </a:r>
            <a:r>
              <a:rPr lang="en-US" sz="1200" dirty="0" smtClean="0">
                <a:solidFill>
                  <a:schemeClr val="bg1"/>
                </a:solidFill>
              </a:rPr>
              <a:t>on test is : 0.9248904816884816</a:t>
            </a:r>
            <a:endParaRPr lang="en-US" sz="1200" dirty="0">
              <a:solidFill>
                <a:schemeClr val="bg1"/>
              </a:solidFill>
            </a:endParaRPr>
          </a:p>
        </p:txBody>
      </p:sp>
      <p:pic>
        <p:nvPicPr>
          <p:cNvPr id="23554" name="Picture 2" descr="C:\Users\servi\Desktop\New folder (4)\gradient boost.png"/>
          <p:cNvPicPr>
            <a:picLocks noChangeAspect="1" noChangeArrowheads="1"/>
          </p:cNvPicPr>
          <p:nvPr/>
        </p:nvPicPr>
        <p:blipFill>
          <a:blip r:embed="rId2"/>
          <a:srcRect/>
          <a:stretch>
            <a:fillRect/>
          </a:stretch>
        </p:blipFill>
        <p:spPr bwMode="auto">
          <a:xfrm>
            <a:off x="3019647" y="903766"/>
            <a:ext cx="6124353" cy="3296093"/>
          </a:xfrm>
          <a:prstGeom prst="rect">
            <a:avLst/>
          </a:prstGeom>
          <a:noFill/>
        </p:spPr>
      </p:pic>
      <p:sp>
        <p:nvSpPr>
          <p:cNvPr id="6" name="Rectangle 5"/>
          <p:cNvSpPr/>
          <p:nvPr/>
        </p:nvSpPr>
        <p:spPr>
          <a:xfrm>
            <a:off x="146603" y="982466"/>
            <a:ext cx="2018501" cy="307777"/>
          </a:xfrm>
          <a:prstGeom prst="rect">
            <a:avLst/>
          </a:prstGeom>
        </p:spPr>
        <p:txBody>
          <a:bodyPr wrap="none">
            <a:spAutoFit/>
          </a:bodyPr>
          <a:lstStyle/>
          <a:p>
            <a:pPr>
              <a:buFont typeface="Wingdings" pitchFamily="2" charset="2"/>
              <a:buChar char="Ø"/>
            </a:pPr>
            <a:r>
              <a:rPr lang="en-US" b="1" dirty="0" smtClean="0">
                <a:solidFill>
                  <a:schemeClr val="bg1"/>
                </a:solidFill>
              </a:rPr>
              <a:t>Evaluation  metrics </a:t>
            </a:r>
            <a:endParaRPr lang="en-US" dirty="0"/>
          </a:p>
        </p:txBody>
      </p:sp>
      <p:sp>
        <p:nvSpPr>
          <p:cNvPr id="7" name="Rectangle 6"/>
          <p:cNvSpPr/>
          <p:nvPr/>
        </p:nvSpPr>
        <p:spPr>
          <a:xfrm>
            <a:off x="0" y="4352988"/>
            <a:ext cx="1428596" cy="307777"/>
          </a:xfrm>
          <a:prstGeom prst="rect">
            <a:avLst/>
          </a:prstGeom>
        </p:spPr>
        <p:txBody>
          <a:bodyPr wrap="none">
            <a:spAutoFit/>
          </a:bodyPr>
          <a:lstStyle/>
          <a:p>
            <a:pPr>
              <a:buFont typeface="Wingdings" pitchFamily="2" charset="2"/>
              <a:buChar char="Ø"/>
            </a:pPr>
            <a:r>
              <a:rPr lang="en-US" b="1" dirty="0" smtClean="0">
                <a:solidFill>
                  <a:schemeClr val="bg1"/>
                </a:solidFill>
              </a:rPr>
              <a:t>Parameters</a:t>
            </a:r>
            <a:r>
              <a:rPr lang="en-US" sz="1100" b="1" dirty="0" smtClean="0">
                <a:solidFill>
                  <a:schemeClr val="bg1"/>
                </a:solidFill>
              </a:rPr>
              <a:t>  :</a:t>
            </a:r>
            <a:endParaRPr lang="en-US" dirty="0"/>
          </a:p>
        </p:txBody>
      </p:sp>
      <p:sp>
        <p:nvSpPr>
          <p:cNvPr id="8" name="Rectangle 7"/>
          <p:cNvSpPr/>
          <p:nvPr/>
        </p:nvSpPr>
        <p:spPr>
          <a:xfrm>
            <a:off x="1250805" y="4352987"/>
            <a:ext cx="3082895" cy="523220"/>
          </a:xfrm>
          <a:prstGeom prst="rect">
            <a:avLst/>
          </a:prstGeom>
        </p:spPr>
        <p:txBody>
          <a:bodyPr wrap="none">
            <a:spAutoFit/>
          </a:bodyPr>
          <a:lstStyle/>
          <a:p>
            <a:r>
              <a:rPr lang="en-US" dirty="0" smtClean="0"/>
              <a:t>{'</a:t>
            </a:r>
            <a:r>
              <a:rPr lang="en-US" dirty="0" err="1" smtClean="0"/>
              <a:t>n_estimators</a:t>
            </a:r>
            <a:r>
              <a:rPr lang="en-US" dirty="0" smtClean="0"/>
              <a:t>': 50, '</a:t>
            </a:r>
            <a:r>
              <a:rPr lang="en-US" dirty="0" err="1" smtClean="0"/>
              <a:t>max_depth</a:t>
            </a:r>
            <a:r>
              <a:rPr lang="en-US" dirty="0" smtClean="0"/>
              <a:t>': 10, </a:t>
            </a:r>
          </a:p>
          <a:p>
            <a:r>
              <a:rPr lang="en-US" dirty="0" smtClean="0"/>
              <a:t>'</a:t>
            </a:r>
            <a:r>
              <a:rPr lang="en-US" dirty="0" err="1" smtClean="0"/>
              <a:t>learning_rate</a:t>
            </a:r>
            <a:r>
              <a:rPr lang="en-US" dirty="0" smtClean="0"/>
              <a:t>': 0.1}</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                 </a:t>
            </a:r>
            <a:r>
              <a:rPr lang="en-US" b="1" dirty="0" err="1" smtClean="0"/>
              <a:t>XGboost</a:t>
            </a:r>
            <a:r>
              <a:rPr lang="en-US" b="1" dirty="0" smtClean="0"/>
              <a:t> (Extreme Gradient Boost)</a:t>
            </a:r>
            <a:br>
              <a:rPr lang="en-US" b="1" dirty="0" smtClean="0"/>
            </a:br>
            <a:endParaRPr lang="en-US" b="1" dirty="0"/>
          </a:p>
        </p:txBody>
      </p:sp>
      <p:sp>
        <p:nvSpPr>
          <p:cNvPr id="4" name="Text Placeholder 3"/>
          <p:cNvSpPr>
            <a:spLocks noGrp="1"/>
          </p:cNvSpPr>
          <p:nvPr>
            <p:ph type="body" idx="1"/>
          </p:nvPr>
        </p:nvSpPr>
        <p:spPr>
          <a:xfrm>
            <a:off x="0" y="1184372"/>
            <a:ext cx="2870791" cy="3959127"/>
          </a:xfrm>
        </p:spPr>
        <p:txBody>
          <a:bodyPr/>
          <a:lstStyle/>
          <a:p>
            <a:pPr>
              <a:buClrTx/>
              <a:buFont typeface="Wingdings" pitchFamily="2" charset="2"/>
              <a:buChar char="Ø"/>
            </a:pPr>
            <a:r>
              <a:rPr lang="en-US" sz="1600" b="1" dirty="0" smtClean="0">
                <a:solidFill>
                  <a:schemeClr val="bg1"/>
                </a:solidFill>
              </a:rPr>
              <a:t>Evaluation  metrics </a:t>
            </a:r>
            <a:r>
              <a:rPr lang="en-US" sz="1400" b="1" dirty="0" smtClean="0">
                <a:solidFill>
                  <a:schemeClr val="bg1"/>
                </a:solidFill>
              </a:rPr>
              <a:t>:</a:t>
            </a:r>
          </a:p>
          <a:p>
            <a:pPr>
              <a:buClrTx/>
            </a:pPr>
            <a:r>
              <a:rPr lang="en-US" sz="1100" b="1" dirty="0" smtClean="0">
                <a:solidFill>
                  <a:schemeClr val="bg1"/>
                </a:solidFill>
              </a:rPr>
              <a:t>MAE</a:t>
            </a:r>
            <a:r>
              <a:rPr lang="en-US" sz="1100" dirty="0" smtClean="0">
                <a:solidFill>
                  <a:schemeClr val="bg1"/>
                </a:solidFill>
              </a:rPr>
              <a:t> on train set: 0.146 </a:t>
            </a:r>
          </a:p>
          <a:p>
            <a:pPr>
              <a:buClrTx/>
            </a:pPr>
            <a:r>
              <a:rPr lang="en-US" sz="1100" b="1" dirty="0" smtClean="0">
                <a:solidFill>
                  <a:schemeClr val="bg1"/>
                </a:solidFill>
              </a:rPr>
              <a:t>MAE</a:t>
            </a:r>
            <a:r>
              <a:rPr lang="en-US" sz="1100" dirty="0" smtClean="0">
                <a:solidFill>
                  <a:schemeClr val="bg1"/>
                </a:solidFill>
              </a:rPr>
              <a:t> on test set: 0.244</a:t>
            </a:r>
          </a:p>
          <a:p>
            <a:pPr>
              <a:buClrTx/>
            </a:pPr>
            <a:r>
              <a:rPr lang="en-US" sz="1100" b="1" dirty="0" err="1" smtClean="0">
                <a:solidFill>
                  <a:schemeClr val="bg1"/>
                </a:solidFill>
              </a:rPr>
              <a:t>MSE</a:t>
            </a:r>
            <a:r>
              <a:rPr lang="en-US" sz="1100" dirty="0" smtClean="0">
                <a:solidFill>
                  <a:schemeClr val="bg1"/>
                </a:solidFill>
              </a:rPr>
              <a:t> on train set: 0.049</a:t>
            </a:r>
          </a:p>
          <a:p>
            <a:pPr>
              <a:buClrTx/>
            </a:pPr>
            <a:r>
              <a:rPr lang="en-US" sz="1100" b="1" dirty="0" err="1" smtClean="0">
                <a:solidFill>
                  <a:schemeClr val="bg1"/>
                </a:solidFill>
              </a:rPr>
              <a:t>MSE</a:t>
            </a:r>
            <a:r>
              <a:rPr lang="en-US" sz="1100" dirty="0" smtClean="0">
                <a:solidFill>
                  <a:schemeClr val="bg1"/>
                </a:solidFill>
              </a:rPr>
              <a:t> on test set: 0.172 </a:t>
            </a:r>
          </a:p>
          <a:p>
            <a:pPr>
              <a:buClrTx/>
            </a:pPr>
            <a:r>
              <a:rPr lang="en-US" sz="1100" b="1" dirty="0" err="1" smtClean="0">
                <a:solidFill>
                  <a:schemeClr val="bg1"/>
                </a:solidFill>
              </a:rPr>
              <a:t>RMSE</a:t>
            </a:r>
            <a:r>
              <a:rPr lang="en-US" sz="1100" dirty="0" smtClean="0">
                <a:solidFill>
                  <a:schemeClr val="bg1"/>
                </a:solidFill>
              </a:rPr>
              <a:t> on train set: 0.222</a:t>
            </a:r>
          </a:p>
          <a:p>
            <a:pPr>
              <a:buClrTx/>
            </a:pPr>
            <a:r>
              <a:rPr lang="en-US" sz="1100" b="1" dirty="0" err="1" smtClean="0">
                <a:solidFill>
                  <a:schemeClr val="bg1"/>
                </a:solidFill>
              </a:rPr>
              <a:t>RMSE</a:t>
            </a:r>
            <a:r>
              <a:rPr lang="en-US" sz="1100" b="1" dirty="0" smtClean="0">
                <a:solidFill>
                  <a:schemeClr val="bg1"/>
                </a:solidFill>
              </a:rPr>
              <a:t> </a:t>
            </a:r>
            <a:r>
              <a:rPr lang="en-US" sz="1100" dirty="0" smtClean="0">
                <a:solidFill>
                  <a:schemeClr val="bg1"/>
                </a:solidFill>
              </a:rPr>
              <a:t>on test set: 0.414 </a:t>
            </a:r>
          </a:p>
          <a:p>
            <a:pPr>
              <a:buClrTx/>
            </a:pPr>
            <a:r>
              <a:rPr lang="en-US" sz="1100" b="1" dirty="0" err="1" smtClean="0">
                <a:solidFill>
                  <a:schemeClr val="bg1"/>
                </a:solidFill>
              </a:rPr>
              <a:t>R2</a:t>
            </a:r>
            <a:r>
              <a:rPr lang="en-US" sz="1100" dirty="0" smtClean="0">
                <a:solidFill>
                  <a:schemeClr val="bg1"/>
                </a:solidFill>
              </a:rPr>
              <a:t> on train set:</a:t>
            </a:r>
          </a:p>
          <a:p>
            <a:pPr>
              <a:buClrTx/>
              <a:buNone/>
            </a:pPr>
            <a:r>
              <a:rPr lang="en-US" sz="1100" dirty="0" smtClean="0">
                <a:solidFill>
                  <a:schemeClr val="bg1"/>
                </a:solidFill>
              </a:rPr>
              <a:t>          0.9799451580850529</a:t>
            </a:r>
          </a:p>
          <a:p>
            <a:pPr>
              <a:buClrTx/>
            </a:pPr>
            <a:r>
              <a:rPr lang="en-US" sz="1100" b="1" dirty="0" err="1" smtClean="0">
                <a:solidFill>
                  <a:schemeClr val="bg1"/>
                </a:solidFill>
              </a:rPr>
              <a:t>R2</a:t>
            </a:r>
            <a:r>
              <a:rPr lang="en-US" sz="1100" dirty="0" smtClean="0">
                <a:solidFill>
                  <a:schemeClr val="bg1"/>
                </a:solidFill>
              </a:rPr>
              <a:t> on test set:</a:t>
            </a:r>
          </a:p>
          <a:p>
            <a:pPr>
              <a:buClrTx/>
              <a:buNone/>
            </a:pPr>
            <a:r>
              <a:rPr lang="en-US" sz="1100" dirty="0" smtClean="0">
                <a:solidFill>
                  <a:schemeClr val="bg1"/>
                </a:solidFill>
              </a:rPr>
              <a:t>          0.9359259356062737 </a:t>
            </a:r>
          </a:p>
          <a:p>
            <a:pPr>
              <a:buClrTx/>
            </a:pPr>
            <a:r>
              <a:rPr lang="en-US" sz="1100" b="1" dirty="0" smtClean="0">
                <a:solidFill>
                  <a:schemeClr val="bg1"/>
                </a:solidFill>
              </a:rPr>
              <a:t>Adjusted </a:t>
            </a:r>
            <a:r>
              <a:rPr lang="en-US" sz="1100" b="1" dirty="0" err="1" smtClean="0">
                <a:solidFill>
                  <a:schemeClr val="bg1"/>
                </a:solidFill>
              </a:rPr>
              <a:t>R2</a:t>
            </a:r>
            <a:r>
              <a:rPr lang="en-US" sz="1100" b="1" dirty="0" smtClean="0">
                <a:solidFill>
                  <a:schemeClr val="bg1"/>
                </a:solidFill>
              </a:rPr>
              <a:t> </a:t>
            </a:r>
            <a:r>
              <a:rPr lang="en-US" sz="1100" dirty="0" smtClean="0">
                <a:solidFill>
                  <a:schemeClr val="bg1"/>
                </a:solidFill>
              </a:rPr>
              <a:t>on train is :</a:t>
            </a:r>
          </a:p>
          <a:p>
            <a:pPr>
              <a:buClrTx/>
              <a:buNone/>
            </a:pPr>
            <a:r>
              <a:rPr lang="en-US" sz="1100" dirty="0" smtClean="0">
                <a:solidFill>
                  <a:schemeClr val="bg1"/>
                </a:solidFill>
              </a:rPr>
              <a:t>         0.9792703493547389 </a:t>
            </a:r>
          </a:p>
          <a:p>
            <a:pPr>
              <a:buClrTx/>
            </a:pPr>
            <a:r>
              <a:rPr lang="en-US" sz="1100" b="1" dirty="0" smtClean="0">
                <a:solidFill>
                  <a:schemeClr val="bg1"/>
                </a:solidFill>
              </a:rPr>
              <a:t>Adjusted </a:t>
            </a:r>
            <a:r>
              <a:rPr lang="en-US" sz="1100" b="1" dirty="0" err="1" smtClean="0">
                <a:solidFill>
                  <a:schemeClr val="bg1"/>
                </a:solidFill>
              </a:rPr>
              <a:t>R2</a:t>
            </a:r>
            <a:r>
              <a:rPr lang="en-US" sz="1100" b="1" dirty="0" smtClean="0">
                <a:solidFill>
                  <a:schemeClr val="bg1"/>
                </a:solidFill>
              </a:rPr>
              <a:t> </a:t>
            </a:r>
            <a:r>
              <a:rPr lang="en-US" sz="1100" dirty="0" smtClean="0">
                <a:solidFill>
                  <a:schemeClr val="bg1"/>
                </a:solidFill>
              </a:rPr>
              <a:t>on test is :</a:t>
            </a:r>
          </a:p>
          <a:p>
            <a:pPr>
              <a:buClrTx/>
              <a:buNone/>
            </a:pPr>
            <a:r>
              <a:rPr lang="en-US" sz="1100" dirty="0" smtClean="0">
                <a:solidFill>
                  <a:schemeClr val="bg1"/>
                </a:solidFill>
              </a:rPr>
              <a:t>          0.9337699605942061</a:t>
            </a:r>
            <a:endParaRPr lang="en-US" sz="1100" b="1" dirty="0" smtClean="0">
              <a:solidFill>
                <a:schemeClr val="bg1"/>
              </a:solidFill>
            </a:endParaRPr>
          </a:p>
          <a:p>
            <a:pPr>
              <a:buClrTx/>
            </a:pPr>
            <a:endParaRPr lang="en-US" sz="1100" dirty="0" smtClean="0">
              <a:solidFill>
                <a:schemeClr val="bg1"/>
              </a:solidFill>
            </a:endParaRPr>
          </a:p>
          <a:p>
            <a:pPr>
              <a:buClrTx/>
              <a:buFont typeface="Wingdings" pitchFamily="2" charset="2"/>
              <a:buChar char="Ø"/>
            </a:pPr>
            <a:r>
              <a:rPr lang="en-US" sz="1600" b="1" dirty="0" smtClean="0">
                <a:solidFill>
                  <a:schemeClr val="bg1"/>
                </a:solidFill>
              </a:rPr>
              <a:t>Parameters</a:t>
            </a:r>
            <a:r>
              <a:rPr lang="en-US" sz="1200" b="1" dirty="0" smtClean="0">
                <a:solidFill>
                  <a:schemeClr val="bg1"/>
                </a:solidFill>
              </a:rPr>
              <a:t> :</a:t>
            </a:r>
          </a:p>
          <a:p>
            <a:pPr>
              <a:buClrTx/>
            </a:pPr>
            <a:r>
              <a:rPr lang="en-US" sz="1200" dirty="0" smtClean="0">
                <a:solidFill>
                  <a:schemeClr val="bg1"/>
                </a:solidFill>
              </a:rPr>
              <a:t>{'</a:t>
            </a:r>
            <a:r>
              <a:rPr lang="en-US" sz="1200" dirty="0" err="1" smtClean="0">
                <a:solidFill>
                  <a:schemeClr val="bg1"/>
                </a:solidFill>
              </a:rPr>
              <a:t>learning_rate</a:t>
            </a:r>
            <a:r>
              <a:rPr lang="en-US" sz="1200" dirty="0" smtClean="0">
                <a:solidFill>
                  <a:schemeClr val="bg1"/>
                </a:solidFill>
              </a:rPr>
              <a:t>': 0.1, '</a:t>
            </a:r>
            <a:r>
              <a:rPr lang="en-US" sz="1200" dirty="0" err="1" smtClean="0">
                <a:solidFill>
                  <a:schemeClr val="bg1"/>
                </a:solidFill>
              </a:rPr>
              <a:t>max_depth</a:t>
            </a:r>
            <a:r>
              <a:rPr lang="en-US" sz="1200" dirty="0" smtClean="0">
                <a:solidFill>
                  <a:schemeClr val="bg1"/>
                </a:solidFill>
              </a:rPr>
              <a:t>': 8}</a:t>
            </a:r>
            <a:endParaRPr lang="en-US" sz="1200" b="1" dirty="0">
              <a:solidFill>
                <a:schemeClr val="bg1"/>
              </a:solidFill>
            </a:endParaRPr>
          </a:p>
        </p:txBody>
      </p:sp>
      <p:pic>
        <p:nvPicPr>
          <p:cNvPr id="19458" name="Picture 2" descr="C:\Users\servi\Desktop\New folder (4)\xg boost.png"/>
          <p:cNvPicPr>
            <a:picLocks noChangeAspect="1" noChangeArrowheads="1"/>
          </p:cNvPicPr>
          <p:nvPr/>
        </p:nvPicPr>
        <p:blipFill>
          <a:blip r:embed="rId2"/>
          <a:srcRect/>
          <a:stretch>
            <a:fillRect/>
          </a:stretch>
        </p:blipFill>
        <p:spPr bwMode="auto">
          <a:xfrm>
            <a:off x="2849527" y="1127052"/>
            <a:ext cx="6294473" cy="358317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buFont typeface="Wingdings" pitchFamily="2" charset="2"/>
              <a:buChar char="Ø"/>
            </a:pPr>
            <a:r>
              <a:rPr lang="en-US" b="1" dirty="0" smtClean="0">
                <a:solidFill>
                  <a:srgbClr val="C00000"/>
                </a:solidFill>
              </a:rPr>
              <a:t>  Introduction</a:t>
            </a:r>
            <a:endParaRPr lang="en-US" dirty="0"/>
          </a:p>
        </p:txBody>
      </p:sp>
      <p:sp>
        <p:nvSpPr>
          <p:cNvPr id="5" name="Text Placeholder 4"/>
          <p:cNvSpPr>
            <a:spLocks noGrp="1"/>
          </p:cNvSpPr>
          <p:nvPr>
            <p:ph type="body" idx="1"/>
          </p:nvPr>
        </p:nvSpPr>
        <p:spPr/>
        <p:txBody>
          <a:bodyPr/>
          <a:lstStyle/>
          <a:p>
            <a:pPr>
              <a:buClrTx/>
            </a:pPr>
            <a:r>
              <a:rPr lang="en-US" sz="2400" dirty="0" smtClean="0">
                <a:solidFill>
                  <a:schemeClr val="bg1"/>
                </a:solidFill>
                <a:latin typeface="Calibri" pitchFamily="34" charset="0"/>
                <a:cs typeface="Calibri" pitchFamily="34" charset="0"/>
              </a:rPr>
              <a:t>A bike rental system offers individuals the opportunity to use bicycles on a short-term basis, either for a fee or at no cost. Typically, these </a:t>
            </a:r>
            <a:r>
              <a:rPr lang="en-US" sz="2400" dirty="0" smtClean="0">
                <a:solidFill>
                  <a:schemeClr val="bg1"/>
                </a:solidFill>
                <a:latin typeface="+mj-lt"/>
                <a:cs typeface="Calibri" pitchFamily="34" charset="0"/>
              </a:rPr>
              <a:t>systems</a:t>
            </a:r>
            <a:r>
              <a:rPr lang="en-US" sz="2400" dirty="0" smtClean="0">
                <a:solidFill>
                  <a:schemeClr val="bg1"/>
                </a:solidFill>
                <a:latin typeface="Calibri" pitchFamily="34" charset="0"/>
                <a:cs typeface="Calibri" pitchFamily="34" charset="0"/>
              </a:rPr>
              <a:t> involve a computer-controlled dock where users can enter their payment information and unlock a bike, which can then be returned to any other dock within the same network. The bikes can be rented for various periods such as hourly, weekly, or through membership plans.</a:t>
            </a:r>
          </a:p>
          <a:p>
            <a:endParaRPr lang="en-US" dirty="0">
              <a:solidFill>
                <a:schemeClr val="bg1"/>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93" y="4301700"/>
            <a:ext cx="8520600" cy="841800"/>
          </a:xfrm>
        </p:spPr>
        <p:txBody>
          <a:bodyPr/>
          <a:lstStyle/>
          <a:p>
            <a:endParaRPr lang="en-US" dirty="0"/>
          </a:p>
        </p:txBody>
      </p:sp>
      <p:sp>
        <p:nvSpPr>
          <p:cNvPr id="5" name="Rectangle 4"/>
          <p:cNvSpPr/>
          <p:nvPr/>
        </p:nvSpPr>
        <p:spPr>
          <a:xfrm>
            <a:off x="0" y="0"/>
            <a:ext cx="4178596" cy="461665"/>
          </a:xfrm>
          <a:prstGeom prst="rect">
            <a:avLst/>
          </a:prstGeom>
        </p:spPr>
        <p:txBody>
          <a:bodyPr wrap="square">
            <a:spAutoFit/>
          </a:bodyPr>
          <a:lstStyle/>
          <a:p>
            <a:r>
              <a:rPr lang="en-US" sz="2400" b="1" dirty="0" smtClean="0">
                <a:solidFill>
                  <a:srgbClr val="C00000"/>
                </a:solidFill>
              </a:rPr>
              <a:t>Models Evaluation metrics </a:t>
            </a:r>
            <a:endParaRPr lang="en-US" sz="2400" dirty="0">
              <a:solidFill>
                <a:srgbClr val="C00000"/>
              </a:solidFill>
            </a:endParaRPr>
          </a:p>
        </p:txBody>
      </p:sp>
      <p:sp>
        <p:nvSpPr>
          <p:cNvPr id="6" name="Rectangle 5"/>
          <p:cNvSpPr/>
          <p:nvPr/>
        </p:nvSpPr>
        <p:spPr>
          <a:xfrm>
            <a:off x="516297" y="620960"/>
            <a:ext cx="3156633" cy="307777"/>
          </a:xfrm>
          <a:prstGeom prst="rect">
            <a:avLst/>
          </a:prstGeom>
        </p:spPr>
        <p:txBody>
          <a:bodyPr wrap="none">
            <a:spAutoFit/>
          </a:bodyPr>
          <a:lstStyle/>
          <a:p>
            <a:r>
              <a:rPr lang="en-US" b="1" dirty="0" smtClean="0">
                <a:solidFill>
                  <a:schemeClr val="bg1"/>
                </a:solidFill>
              </a:rPr>
              <a:t>Evaluation metrics of Train dataset</a:t>
            </a:r>
            <a:endParaRPr lang="en-US" dirty="0"/>
          </a:p>
        </p:txBody>
      </p:sp>
      <p:sp>
        <p:nvSpPr>
          <p:cNvPr id="8" name="Rectangle 7"/>
          <p:cNvSpPr/>
          <p:nvPr/>
        </p:nvSpPr>
        <p:spPr>
          <a:xfrm>
            <a:off x="441869" y="2885694"/>
            <a:ext cx="3086101" cy="307777"/>
          </a:xfrm>
          <a:prstGeom prst="rect">
            <a:avLst/>
          </a:prstGeom>
        </p:spPr>
        <p:txBody>
          <a:bodyPr wrap="none">
            <a:spAutoFit/>
          </a:bodyPr>
          <a:lstStyle/>
          <a:p>
            <a:r>
              <a:rPr lang="en-US" b="1" dirty="0" smtClean="0">
                <a:solidFill>
                  <a:schemeClr val="bg1"/>
                </a:solidFill>
              </a:rPr>
              <a:t>Evaluation metrics of Test dataset</a:t>
            </a:r>
            <a:endParaRPr lang="en-US" dirty="0"/>
          </a:p>
        </p:txBody>
      </p:sp>
      <p:pic>
        <p:nvPicPr>
          <p:cNvPr id="9" name="Picture 4"/>
          <p:cNvPicPr>
            <a:picLocks noChangeAspect="1" noChangeArrowheads="1"/>
          </p:cNvPicPr>
          <p:nvPr/>
        </p:nvPicPr>
        <p:blipFill>
          <a:blip r:embed="rId2"/>
          <a:srcRect l="5994" t="36373" r="33207" b="39353"/>
          <a:stretch>
            <a:fillRect/>
          </a:stretch>
        </p:blipFill>
        <p:spPr bwMode="auto">
          <a:xfrm>
            <a:off x="457199" y="893135"/>
            <a:ext cx="8293395" cy="1775637"/>
          </a:xfrm>
          <a:prstGeom prst="rect">
            <a:avLst/>
          </a:prstGeom>
          <a:noFill/>
          <a:ln w="9525">
            <a:noFill/>
            <a:miter lim="800000"/>
            <a:headEnd/>
            <a:tailEnd/>
          </a:ln>
        </p:spPr>
      </p:pic>
      <p:pic>
        <p:nvPicPr>
          <p:cNvPr id="10" name="Picture 5"/>
          <p:cNvPicPr>
            <a:picLocks noChangeAspect="1" noChangeArrowheads="1"/>
          </p:cNvPicPr>
          <p:nvPr/>
        </p:nvPicPr>
        <p:blipFill>
          <a:blip r:embed="rId3"/>
          <a:srcRect l="6444" t="39862" r="34719" b="35574"/>
          <a:stretch>
            <a:fillRect/>
          </a:stretch>
        </p:blipFill>
        <p:spPr bwMode="auto">
          <a:xfrm>
            <a:off x="520994" y="3187110"/>
            <a:ext cx="8250866" cy="17969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520600" cy="572700"/>
          </a:xfrm>
        </p:spPr>
        <p:txBody>
          <a:bodyPr/>
          <a:lstStyle/>
          <a:p>
            <a:r>
              <a:rPr lang="en-US" sz="1800" b="1" dirty="0" smtClean="0"/>
              <a:t>Models </a:t>
            </a:r>
            <a:r>
              <a:rPr lang="en-US" sz="1800" b="1" dirty="0" err="1" smtClean="0"/>
              <a:t>explainability</a:t>
            </a:r>
            <a:r>
              <a:rPr lang="en-US" sz="1800" b="1" dirty="0" smtClean="0"/>
              <a:t> using </a:t>
            </a:r>
            <a:r>
              <a:rPr lang="en-US" sz="1800" b="1" dirty="0" err="1" smtClean="0"/>
              <a:t>SHAP</a:t>
            </a:r>
            <a:r>
              <a:rPr lang="en-US" sz="1800" b="1" dirty="0" smtClean="0"/>
              <a:t> (Shapley Additive </a:t>
            </a:r>
            <a:r>
              <a:rPr lang="en-US" sz="1800" b="1" dirty="0" err="1" smtClean="0"/>
              <a:t>exPlanations</a:t>
            </a:r>
            <a:r>
              <a:rPr lang="en-US" sz="1800" b="1" dirty="0" smtClean="0"/>
              <a:t>)</a:t>
            </a:r>
            <a:br>
              <a:rPr lang="en-US" sz="1800" b="1" dirty="0" smtClean="0"/>
            </a:br>
            <a:r>
              <a:rPr lang="en-US" sz="1800" b="1" dirty="0" smtClean="0"/>
              <a:t> </a:t>
            </a:r>
            <a:endParaRPr lang="en-US" sz="1800" b="1" dirty="0"/>
          </a:p>
        </p:txBody>
      </p:sp>
      <p:sp>
        <p:nvSpPr>
          <p:cNvPr id="5" name="Text Placeholder 4"/>
          <p:cNvSpPr>
            <a:spLocks noGrp="1"/>
          </p:cNvSpPr>
          <p:nvPr>
            <p:ph type="body" idx="1"/>
          </p:nvPr>
        </p:nvSpPr>
        <p:spPr>
          <a:xfrm flipH="1" flipV="1">
            <a:off x="8832299" y="4486939"/>
            <a:ext cx="56520" cy="350873"/>
          </a:xfrm>
        </p:spPr>
        <p:txBody>
          <a:bodyPr/>
          <a:lstStyle/>
          <a:p>
            <a:pPr>
              <a:buNone/>
            </a:pPr>
            <a:endParaRPr lang="en-US" dirty="0">
              <a:solidFill>
                <a:srgbClr val="C00000"/>
              </a:solidFill>
            </a:endParaRPr>
          </a:p>
        </p:txBody>
      </p:sp>
      <p:pic>
        <p:nvPicPr>
          <p:cNvPr id="21507" name="Picture 3"/>
          <p:cNvPicPr>
            <a:picLocks noChangeAspect="1" noChangeArrowheads="1"/>
          </p:cNvPicPr>
          <p:nvPr/>
        </p:nvPicPr>
        <p:blipFill>
          <a:blip r:embed="rId2"/>
          <a:srcRect l="2522" t="35465" b="39063"/>
          <a:stretch>
            <a:fillRect/>
          </a:stretch>
        </p:blipFill>
        <p:spPr bwMode="auto">
          <a:xfrm>
            <a:off x="1" y="837312"/>
            <a:ext cx="9144000" cy="1669312"/>
          </a:xfrm>
          <a:prstGeom prst="rect">
            <a:avLst/>
          </a:prstGeom>
          <a:noFill/>
          <a:ln w="9525">
            <a:noFill/>
            <a:miter lim="800000"/>
            <a:headEnd/>
            <a:tailEnd/>
          </a:ln>
        </p:spPr>
      </p:pic>
      <p:sp>
        <p:nvSpPr>
          <p:cNvPr id="7" name="Rectangle 6"/>
          <p:cNvSpPr/>
          <p:nvPr/>
        </p:nvSpPr>
        <p:spPr>
          <a:xfrm>
            <a:off x="223284" y="425302"/>
            <a:ext cx="8750595" cy="523220"/>
          </a:xfrm>
          <a:prstGeom prst="rect">
            <a:avLst/>
          </a:prstGeom>
        </p:spPr>
        <p:txBody>
          <a:bodyPr wrap="square">
            <a:spAutoFit/>
          </a:bodyPr>
          <a:lstStyle/>
          <a:p>
            <a:r>
              <a:rPr lang="en-US" dirty="0" smtClean="0"/>
              <a:t>They tell the contribution of each feature in increasing or decreasing the final prediction of the dependent variable.</a:t>
            </a:r>
          </a:p>
        </p:txBody>
      </p:sp>
      <p:pic>
        <p:nvPicPr>
          <p:cNvPr id="8" name="Picture 2"/>
          <p:cNvPicPr>
            <a:picLocks noChangeAspect="1" noChangeArrowheads="1"/>
          </p:cNvPicPr>
          <p:nvPr/>
        </p:nvPicPr>
        <p:blipFill>
          <a:blip r:embed="rId3"/>
          <a:srcRect l="3841" t="26889" r="630" b="49128"/>
          <a:stretch>
            <a:fillRect/>
          </a:stretch>
        </p:blipFill>
        <p:spPr bwMode="auto">
          <a:xfrm>
            <a:off x="0" y="2466753"/>
            <a:ext cx="9144000" cy="1233378"/>
          </a:xfrm>
          <a:prstGeom prst="rect">
            <a:avLst/>
          </a:prstGeom>
          <a:noFill/>
          <a:ln w="9525">
            <a:noFill/>
            <a:miter lim="800000"/>
            <a:headEnd/>
            <a:tailEnd/>
          </a:ln>
        </p:spPr>
      </p:pic>
      <p:pic>
        <p:nvPicPr>
          <p:cNvPr id="9" name="Picture 3"/>
          <p:cNvPicPr>
            <a:picLocks noChangeAspect="1" noChangeArrowheads="1"/>
          </p:cNvPicPr>
          <p:nvPr/>
        </p:nvPicPr>
        <p:blipFill>
          <a:blip r:embed="rId4"/>
          <a:srcRect l="4249" t="49601" r="793" b="27289"/>
          <a:stretch>
            <a:fillRect/>
          </a:stretch>
        </p:blipFill>
        <p:spPr bwMode="auto">
          <a:xfrm>
            <a:off x="0" y="3656017"/>
            <a:ext cx="9144000" cy="1096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8520600" cy="572700"/>
          </a:xfrm>
        </p:spPr>
        <p:txBody>
          <a:bodyPr/>
          <a:lstStyle/>
          <a:p>
            <a:r>
              <a:rPr lang="en-US" b="1" dirty="0" err="1" smtClean="0"/>
              <a:t>EDA</a:t>
            </a:r>
            <a:r>
              <a:rPr lang="en-US" b="1" dirty="0" smtClean="0"/>
              <a:t> Conclusion</a:t>
            </a:r>
            <a:endParaRPr lang="en-US" b="1" dirty="0"/>
          </a:p>
        </p:txBody>
      </p:sp>
      <p:sp>
        <p:nvSpPr>
          <p:cNvPr id="8" name="Text Placeholder 7"/>
          <p:cNvSpPr>
            <a:spLocks noGrp="1"/>
          </p:cNvSpPr>
          <p:nvPr>
            <p:ph type="body" idx="1"/>
          </p:nvPr>
        </p:nvSpPr>
        <p:spPr>
          <a:xfrm>
            <a:off x="130946" y="557052"/>
            <a:ext cx="8520600" cy="3416400"/>
          </a:xfrm>
        </p:spPr>
        <p:txBody>
          <a:bodyPr/>
          <a:lstStyle/>
          <a:p>
            <a:pPr>
              <a:buClrTx/>
            </a:pPr>
            <a:r>
              <a:rPr lang="en-US" sz="1000" dirty="0" smtClean="0">
                <a:solidFill>
                  <a:schemeClr val="bg1"/>
                </a:solidFill>
              </a:rPr>
              <a:t>As we can see from the  graph that Normally distributed attributes: temperature , hour , humidity. Positively skewed attributes: wind, rented bike count , </a:t>
            </a:r>
            <a:r>
              <a:rPr lang="en-US" sz="1000" dirty="0" err="1" smtClean="0">
                <a:solidFill>
                  <a:schemeClr val="bg1"/>
                </a:solidFill>
              </a:rPr>
              <a:t>solar_radiation</a:t>
            </a:r>
            <a:r>
              <a:rPr lang="en-US" sz="1000" dirty="0" smtClean="0">
                <a:solidFill>
                  <a:schemeClr val="bg1"/>
                </a:solidFill>
              </a:rPr>
              <a:t>, snowfall, rainfall. Negatively skewed attributes: visibility.</a:t>
            </a:r>
          </a:p>
          <a:p>
            <a:pPr>
              <a:buClrTx/>
            </a:pPr>
            <a:endParaRPr lang="en-US" sz="1000" dirty="0" smtClean="0">
              <a:solidFill>
                <a:schemeClr val="bg1"/>
              </a:solidFill>
            </a:endParaRPr>
          </a:p>
          <a:p>
            <a:pPr>
              <a:buClrTx/>
            </a:pPr>
            <a:r>
              <a:rPr lang="en-US" sz="1000" dirty="0" smtClean="0">
                <a:solidFill>
                  <a:schemeClr val="bg1"/>
                </a:solidFill>
              </a:rPr>
              <a:t>Hour, Temperature, Wind Speed, Visibility, and Solar Radiation are all positively correlated with the dependant variable. This implies that the number of rented bikes rises as these features do, while the columns "Rainfall," "Snowfall," and "Humidity" are those features that have a negative relationship with the dependent variable, suggesting that the number of rented bikes falls as these features rise.</a:t>
            </a:r>
          </a:p>
          <a:p>
            <a:pPr>
              <a:buClrTx/>
            </a:pPr>
            <a:endParaRPr lang="en-US" sz="1000" dirty="0" smtClean="0">
              <a:solidFill>
                <a:schemeClr val="bg1"/>
              </a:solidFill>
            </a:endParaRPr>
          </a:p>
          <a:p>
            <a:pPr>
              <a:buClrTx/>
            </a:pPr>
            <a:r>
              <a:rPr lang="en-US" sz="1000" dirty="0" smtClean="0">
                <a:solidFill>
                  <a:schemeClr val="bg1"/>
                </a:solidFill>
              </a:rPr>
              <a:t>Our collection primarily includes data from the year 2018 and only a little amount from the year 2017.</a:t>
            </a:r>
          </a:p>
          <a:p>
            <a:pPr>
              <a:buClrTx/>
            </a:pPr>
            <a:endParaRPr lang="en-US" sz="1000" dirty="0" smtClean="0">
              <a:solidFill>
                <a:schemeClr val="bg1"/>
              </a:solidFill>
            </a:endParaRPr>
          </a:p>
          <a:p>
            <a:pPr>
              <a:buClrTx/>
            </a:pPr>
            <a:r>
              <a:rPr lang="en-US" sz="1000" dirty="0" smtClean="0">
                <a:solidFill>
                  <a:schemeClr val="bg1"/>
                </a:solidFill>
              </a:rPr>
              <a:t>We can observe that the months of December, January, and February—the winter seasons—have lower demand for rented bikes than those months, as well as May, June, and July—the summer seasons—which have the highest demand for bikes.</a:t>
            </a:r>
          </a:p>
          <a:p>
            <a:pPr>
              <a:buClrTx/>
            </a:pPr>
            <a:endParaRPr lang="en-US" sz="1000" dirty="0" smtClean="0">
              <a:solidFill>
                <a:schemeClr val="bg1"/>
              </a:solidFill>
            </a:endParaRPr>
          </a:p>
          <a:p>
            <a:pPr>
              <a:buClrTx/>
            </a:pPr>
            <a:r>
              <a:rPr lang="en-US" sz="1000" dirty="0" smtClean="0">
                <a:solidFill>
                  <a:schemeClr val="bg1"/>
                </a:solidFill>
              </a:rPr>
              <a:t>As we have observed that , all days, rented bike count is </a:t>
            </a:r>
            <a:r>
              <a:rPr lang="en-US" sz="1000" dirty="0" err="1" smtClean="0">
                <a:solidFill>
                  <a:schemeClr val="bg1"/>
                </a:solidFill>
              </a:rPr>
              <a:t>consistant</a:t>
            </a:r>
            <a:r>
              <a:rPr lang="en-US" sz="1000" dirty="0" smtClean="0">
                <a:solidFill>
                  <a:schemeClr val="bg1"/>
                </a:solidFill>
              </a:rPr>
              <a:t> and equal.</a:t>
            </a:r>
          </a:p>
          <a:p>
            <a:pPr>
              <a:buClrTx/>
              <a:buNone/>
            </a:pPr>
            <a:endParaRPr lang="en-US" sz="1000" dirty="0" smtClean="0">
              <a:solidFill>
                <a:schemeClr val="bg1"/>
              </a:solidFill>
            </a:endParaRPr>
          </a:p>
          <a:p>
            <a:pPr>
              <a:buClrTx/>
            </a:pPr>
            <a:r>
              <a:rPr lang="en-US" sz="1000" dirty="0" smtClean="0">
                <a:solidFill>
                  <a:schemeClr val="bg1"/>
                </a:solidFill>
              </a:rPr>
              <a:t>I am able to see the valuable insights about the distribution of the 'holiday' column in my dataset. The chart revealed that the majority of the ratings - a whopping 95.1% or 8,328 records - were on non-holiday days. In contrast, the number of ratings received during holidays was relatively low, accounting for only 4.9% or 432 records of the total rented bike count data available in the dataset. These findings highlight the importance of considering external factors, such as holidays, when analyzing data, as they can have a significant impact on the trends and patterns observed in the dataset.</a:t>
            </a:r>
          </a:p>
          <a:p>
            <a:pPr>
              <a:buClrTx/>
            </a:pPr>
            <a:endParaRPr lang="en-US" sz="1000" dirty="0" smtClean="0">
              <a:solidFill>
                <a:schemeClr val="bg1"/>
              </a:solidFill>
            </a:endParaRPr>
          </a:p>
          <a:p>
            <a:pPr>
              <a:buClrTx/>
            </a:pPr>
            <a:r>
              <a:rPr lang="en-US" sz="1000" dirty="0" smtClean="0">
                <a:solidFill>
                  <a:schemeClr val="bg1"/>
                </a:solidFill>
              </a:rPr>
              <a:t>People </a:t>
            </a:r>
            <a:r>
              <a:rPr lang="en-US" sz="1000" dirty="0" err="1" smtClean="0">
                <a:solidFill>
                  <a:schemeClr val="bg1"/>
                </a:solidFill>
              </a:rPr>
              <a:t>favour</a:t>
            </a:r>
            <a:r>
              <a:rPr lang="en-US" sz="1000" dirty="0" smtClean="0">
                <a:solidFill>
                  <a:schemeClr val="bg1"/>
                </a:solidFill>
              </a:rPr>
              <a:t> rented bikes during rush hour, as evidenced by the high surge in hired bikes from 8:00 am to 9:00 pm. We may state that during business opening and closing times there is a significantly high demand because it is apparent that demand increases most at 8 a.m. and 6:00 p.m.</a:t>
            </a:r>
          </a:p>
          <a:p>
            <a:endParaRPr lang="en-US" sz="1000" dirty="0" smtClean="0">
              <a:solidFill>
                <a:schemeClr val="bg1"/>
              </a:solidFill>
            </a:endParaRPr>
          </a:p>
          <a:p>
            <a:endParaRPr lang="en-US" sz="1000" dirty="0" smtClean="0">
              <a:solidFill>
                <a:schemeClr val="bg1"/>
              </a:solidFill>
            </a:endParaRPr>
          </a:p>
          <a:p>
            <a:endParaRPr lang="en-US" sz="1000" dirty="0">
              <a:solidFill>
                <a:schemeClr val="bg1"/>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8520600" cy="572700"/>
          </a:xfrm>
        </p:spPr>
        <p:txBody>
          <a:bodyPr/>
          <a:lstStyle/>
          <a:p>
            <a:endParaRPr lang="en-US" dirty="0"/>
          </a:p>
        </p:txBody>
      </p:sp>
      <p:sp>
        <p:nvSpPr>
          <p:cNvPr id="7" name="Text Placeholder 6"/>
          <p:cNvSpPr>
            <a:spLocks noGrp="1"/>
          </p:cNvSpPr>
          <p:nvPr>
            <p:ph type="body" idx="1"/>
          </p:nvPr>
        </p:nvSpPr>
        <p:spPr>
          <a:xfrm>
            <a:off x="0" y="695275"/>
            <a:ext cx="8520600" cy="3416400"/>
          </a:xfrm>
        </p:spPr>
        <p:txBody>
          <a:bodyPr/>
          <a:lstStyle/>
          <a:p>
            <a:pPr>
              <a:buClrTx/>
            </a:pPr>
            <a:r>
              <a:rPr lang="en-US" sz="1000" dirty="0" smtClean="0">
                <a:solidFill>
                  <a:schemeClr val="bg1"/>
                </a:solidFill>
              </a:rPr>
              <a:t>People </a:t>
            </a:r>
            <a:r>
              <a:rPr lang="en-US" sz="1000" dirty="0" err="1" smtClean="0">
                <a:solidFill>
                  <a:schemeClr val="bg1"/>
                </a:solidFill>
              </a:rPr>
              <a:t>favour</a:t>
            </a:r>
            <a:r>
              <a:rPr lang="en-US" sz="1000" dirty="0" smtClean="0">
                <a:solidFill>
                  <a:schemeClr val="bg1"/>
                </a:solidFill>
              </a:rPr>
              <a:t> rented bikes during rush hour, as evidenced by the high surge in hired bikes from 8:00 am to 9:00 pm. We may state that during business opening and closing times there is a significantly high demand because it is apparent that demand increases most at 8 a.m. and 6:00 p.m.</a:t>
            </a:r>
          </a:p>
          <a:p>
            <a:pPr>
              <a:buClrTx/>
            </a:pPr>
            <a:r>
              <a:rPr lang="en-US" sz="1000" dirty="0" smtClean="0">
                <a:solidFill>
                  <a:schemeClr val="bg1"/>
                </a:solidFill>
              </a:rPr>
              <a:t>there we have observed that 96.6% of the dataset consists of non-functional days, while the remaining 3.4% represents weekends. This indicates that there is a significantly higher demand for bikes on functional days compared to weekends, where the demand is relatively low.</a:t>
            </a:r>
          </a:p>
          <a:p>
            <a:pPr>
              <a:buClrTx/>
            </a:pPr>
            <a:endParaRPr lang="en-US" sz="1000" dirty="0" smtClean="0">
              <a:solidFill>
                <a:schemeClr val="bg1"/>
              </a:solidFill>
            </a:endParaRPr>
          </a:p>
          <a:p>
            <a:pPr>
              <a:buClrTx/>
            </a:pPr>
            <a:r>
              <a:rPr lang="en-US" sz="1000" dirty="0" smtClean="0">
                <a:solidFill>
                  <a:schemeClr val="bg1"/>
                </a:solidFill>
              </a:rPr>
              <a:t>We can observe a decline in demand for rented bikes when snow falls.</a:t>
            </a:r>
          </a:p>
          <a:p>
            <a:pPr>
              <a:buClrTx/>
            </a:pPr>
            <a:r>
              <a:rPr lang="en-US" sz="1000" dirty="0" smtClean="0">
                <a:solidFill>
                  <a:schemeClr val="bg1"/>
                </a:solidFill>
              </a:rPr>
              <a:t> it can be concluded that the average number of rented bikes remains relatively stable from Monday to Saturday. However, there is a noticeable dip in bike rentals on Sundays, and on average, the number of rented bikes is significantly lower on weekends than on weekdays.</a:t>
            </a:r>
          </a:p>
          <a:p>
            <a:pPr>
              <a:buClrTx/>
            </a:pPr>
            <a:r>
              <a:rPr lang="en-US" sz="1000" dirty="0" smtClean="0">
                <a:solidFill>
                  <a:schemeClr val="bg1"/>
                </a:solidFill>
              </a:rPr>
              <a:t>The temperature(°C) and dew point temperature(°C) columns of this graph demonstrate </a:t>
            </a:r>
            <a:r>
              <a:rPr lang="en-US" sz="1000" dirty="0" err="1" smtClean="0">
                <a:solidFill>
                  <a:schemeClr val="bg1"/>
                </a:solidFill>
              </a:rPr>
              <a:t>multicollinearity</a:t>
            </a:r>
            <a:r>
              <a:rPr lang="en-US" sz="1000" dirty="0" smtClean="0">
                <a:solidFill>
                  <a:schemeClr val="bg1"/>
                </a:solidFill>
              </a:rPr>
              <a:t>, as can be seen.</a:t>
            </a:r>
          </a:p>
          <a:p>
            <a:pPr>
              <a:buClrTx/>
            </a:pPr>
            <a:endParaRPr lang="en-US" sz="1000" dirty="0" smtClean="0">
              <a:solidFill>
                <a:schemeClr val="bg1"/>
              </a:solidFill>
            </a:endParaRPr>
          </a:p>
          <a:p>
            <a:pPr>
              <a:buClrTx/>
            </a:pPr>
            <a:r>
              <a:rPr lang="en-US" sz="1000" dirty="0" smtClean="0">
                <a:solidFill>
                  <a:schemeClr val="bg1"/>
                </a:solidFill>
              </a:rPr>
              <a:t>The above graph showed less linear correlations between variables and non-linear </a:t>
            </a:r>
            <a:r>
              <a:rPr lang="en-US" sz="1000" dirty="0" err="1" smtClean="0">
                <a:solidFill>
                  <a:schemeClr val="bg1"/>
                </a:solidFill>
              </a:rPr>
              <a:t>separability</a:t>
            </a:r>
            <a:r>
              <a:rPr lang="en-US" sz="1000" dirty="0" smtClean="0">
                <a:solidFill>
                  <a:schemeClr val="bg1"/>
                </a:solidFill>
              </a:rPr>
              <a:t> of data points, which was new to me. Hence, we may conclude that both positive and negative trends are present in the relationship between each column in the graph.</a:t>
            </a:r>
          </a:p>
          <a:p>
            <a:pPr>
              <a:buClrTx/>
              <a:buNone/>
            </a:pPr>
            <a:endParaRPr lang="en-US" sz="1000" dirty="0" smtClean="0">
              <a:solidFill>
                <a:schemeClr val="bg1"/>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US" b="1" dirty="0" smtClean="0"/>
              <a:t>Model Conclusions </a:t>
            </a:r>
            <a:endParaRPr lang="en-US" b="1" dirty="0"/>
          </a:p>
        </p:txBody>
      </p:sp>
      <p:sp>
        <p:nvSpPr>
          <p:cNvPr id="3" name="Text Placeholder 2"/>
          <p:cNvSpPr>
            <a:spLocks noGrp="1"/>
          </p:cNvSpPr>
          <p:nvPr>
            <p:ph type="body" idx="1"/>
          </p:nvPr>
        </p:nvSpPr>
        <p:spPr>
          <a:xfrm>
            <a:off x="141579" y="578317"/>
            <a:ext cx="8520600" cy="3416400"/>
          </a:xfrm>
        </p:spPr>
        <p:txBody>
          <a:bodyPr/>
          <a:lstStyle/>
          <a:p>
            <a:pPr>
              <a:buClrTx/>
            </a:pPr>
            <a:r>
              <a:rPr lang="en-US" sz="1050" dirty="0" smtClean="0">
                <a:solidFill>
                  <a:schemeClr val="bg1"/>
                </a:solidFill>
              </a:rPr>
              <a:t>We have experimented with several regression models, beginning with Linear Regression and moving on to other non-linear models. With each model, we've carefully tuned the </a:t>
            </a:r>
            <a:r>
              <a:rPr lang="en-US" sz="1050" dirty="0" err="1" smtClean="0">
                <a:solidFill>
                  <a:schemeClr val="bg1"/>
                </a:solidFill>
              </a:rPr>
              <a:t>hyperparameters</a:t>
            </a:r>
            <a:r>
              <a:rPr lang="en-US" sz="1050" dirty="0" smtClean="0">
                <a:solidFill>
                  <a:schemeClr val="bg1"/>
                </a:solidFill>
              </a:rPr>
              <a:t> to minimize errors and ensure optimal performance.</a:t>
            </a:r>
          </a:p>
          <a:p>
            <a:pPr>
              <a:buClrTx/>
            </a:pPr>
            <a:endParaRPr lang="en-US" sz="1050" dirty="0" smtClean="0">
              <a:solidFill>
                <a:schemeClr val="bg1"/>
              </a:solidFill>
            </a:endParaRPr>
          </a:p>
          <a:p>
            <a:pPr>
              <a:buClrTx/>
            </a:pPr>
            <a:r>
              <a:rPr lang="en-US" sz="1050" dirty="0" smtClean="0">
                <a:solidFill>
                  <a:schemeClr val="bg1"/>
                </a:solidFill>
              </a:rPr>
              <a:t>Even after employing </a:t>
            </a:r>
            <a:r>
              <a:rPr lang="en-US" sz="1050" dirty="0" err="1" smtClean="0">
                <a:solidFill>
                  <a:schemeClr val="bg1"/>
                </a:solidFill>
              </a:rPr>
              <a:t>regularisation</a:t>
            </a:r>
            <a:r>
              <a:rPr lang="en-US" sz="1050" dirty="0" smtClean="0">
                <a:solidFill>
                  <a:schemeClr val="bg1"/>
                </a:solidFill>
              </a:rPr>
              <a:t> techniques, the model in linear regression still captures 70% of variance and has a </a:t>
            </a:r>
            <a:r>
              <a:rPr lang="en-US" sz="1050" dirty="0" err="1" smtClean="0">
                <a:solidFill>
                  <a:schemeClr val="bg1"/>
                </a:solidFill>
              </a:rPr>
              <a:t>r2</a:t>
            </a:r>
            <a:r>
              <a:rPr lang="en-US" sz="1050" dirty="0" smtClean="0">
                <a:solidFill>
                  <a:schemeClr val="bg1"/>
                </a:solidFill>
              </a:rPr>
              <a:t> of 84%, indicating that the target variable and our data are not entirely linearly dependent on one another.</a:t>
            </a:r>
          </a:p>
          <a:p>
            <a:pPr>
              <a:buClrTx/>
            </a:pPr>
            <a:endParaRPr lang="en-US" sz="1050" dirty="0" smtClean="0">
              <a:solidFill>
                <a:schemeClr val="bg1"/>
              </a:solidFill>
            </a:endParaRPr>
          </a:p>
          <a:p>
            <a:pPr>
              <a:buClrTx/>
            </a:pPr>
            <a:r>
              <a:rPr lang="en-US" sz="1050" dirty="0" smtClean="0">
                <a:solidFill>
                  <a:schemeClr val="bg1"/>
                </a:solidFill>
              </a:rPr>
              <a:t>After experimenting with the Decision Tree model, we found that we achieved an impressive R-squared value of 86% accuracy with a maximum depth of 10. However, as we increased the depth beyond this point, we noticed that the model began to </a:t>
            </a:r>
            <a:r>
              <a:rPr lang="en-US" sz="1050" dirty="0" err="1" smtClean="0">
                <a:solidFill>
                  <a:schemeClr val="bg1"/>
                </a:solidFill>
              </a:rPr>
              <a:t>overfit</a:t>
            </a:r>
            <a:r>
              <a:rPr lang="en-US" sz="1050" dirty="0" smtClean="0">
                <a:solidFill>
                  <a:schemeClr val="bg1"/>
                </a:solidFill>
              </a:rPr>
              <a:t> the data. This led to a higher Mean Squared Error (</a:t>
            </a:r>
            <a:r>
              <a:rPr lang="en-US" sz="1050" dirty="0" err="1" smtClean="0">
                <a:solidFill>
                  <a:schemeClr val="bg1"/>
                </a:solidFill>
              </a:rPr>
              <a:t>MSE</a:t>
            </a:r>
            <a:r>
              <a:rPr lang="en-US" sz="1050" dirty="0" smtClean="0">
                <a:solidFill>
                  <a:schemeClr val="bg1"/>
                </a:solidFill>
              </a:rPr>
              <a:t>) of 0.361</a:t>
            </a:r>
          </a:p>
          <a:p>
            <a:pPr>
              <a:buClrTx/>
            </a:pPr>
            <a:endParaRPr lang="en-US" sz="1050" dirty="0" smtClean="0">
              <a:solidFill>
                <a:schemeClr val="bg1"/>
              </a:solidFill>
            </a:endParaRPr>
          </a:p>
          <a:p>
            <a:pPr>
              <a:buClrTx/>
            </a:pPr>
            <a:r>
              <a:rPr lang="en-US" sz="1050" dirty="0" smtClean="0">
                <a:solidFill>
                  <a:schemeClr val="bg1"/>
                </a:solidFill>
              </a:rPr>
              <a:t>We discovered that prioritizing individual variables when building our model did not always lead to the best accuracy. Instead, using ensemble techniques like Random Forest and optimizing </a:t>
            </a:r>
            <a:r>
              <a:rPr lang="en-US" sz="1050" dirty="0" err="1" smtClean="0">
                <a:solidFill>
                  <a:schemeClr val="bg1"/>
                </a:solidFill>
              </a:rPr>
              <a:t>hyperparameters</a:t>
            </a:r>
            <a:r>
              <a:rPr lang="en-US" sz="1050" dirty="0" smtClean="0">
                <a:solidFill>
                  <a:schemeClr val="bg1"/>
                </a:solidFill>
              </a:rPr>
              <a:t> allowed us to create a more robust and accurate model. By doing so, we achieved an impressive R-squared value of 92% with 100 trees in the forest.</a:t>
            </a:r>
          </a:p>
          <a:p>
            <a:pPr>
              <a:buClrTx/>
            </a:pPr>
            <a:endParaRPr lang="en-US" sz="1050" dirty="0" smtClean="0">
              <a:solidFill>
                <a:schemeClr val="bg1"/>
              </a:solidFill>
            </a:endParaRPr>
          </a:p>
          <a:p>
            <a:pPr>
              <a:buClrTx/>
            </a:pPr>
            <a:r>
              <a:rPr lang="en-US" sz="1050" dirty="0" smtClean="0">
                <a:solidFill>
                  <a:schemeClr val="bg1"/>
                </a:solidFill>
              </a:rPr>
              <a:t>while we achieved a slightly lower R-squared value of 87% using the </a:t>
            </a:r>
            <a:r>
              <a:rPr lang="en-US" sz="1050" dirty="0" err="1" smtClean="0">
                <a:solidFill>
                  <a:schemeClr val="bg1"/>
                </a:solidFill>
              </a:rPr>
              <a:t>GradientBoostingRegressor</a:t>
            </a:r>
            <a:r>
              <a:rPr lang="en-US" sz="1050" dirty="0" smtClean="0">
                <a:solidFill>
                  <a:schemeClr val="bg1"/>
                </a:solidFill>
              </a:rPr>
              <a:t>, we found that it offered the advantage of faster results due to its ability to utilize all available cores. This increased efficiency led to a reduction in processing time, making it a valuable tool for projects that require faster results.</a:t>
            </a:r>
          </a:p>
          <a:p>
            <a:pPr>
              <a:buClrTx/>
            </a:pPr>
            <a:endParaRPr lang="en-US" sz="1050" dirty="0" smtClean="0">
              <a:solidFill>
                <a:schemeClr val="bg1"/>
              </a:solidFill>
            </a:endParaRPr>
          </a:p>
          <a:p>
            <a:pPr>
              <a:buClrTx/>
            </a:pPr>
            <a:r>
              <a:rPr lang="en-US" sz="1050" dirty="0" smtClean="0">
                <a:solidFill>
                  <a:schemeClr val="bg1"/>
                </a:solidFill>
              </a:rPr>
              <a:t>After extensive experimentation, we ultimately settled on </a:t>
            </a:r>
            <a:r>
              <a:rPr lang="en-US" sz="1050" dirty="0" err="1" smtClean="0">
                <a:solidFill>
                  <a:schemeClr val="bg1"/>
                </a:solidFill>
              </a:rPr>
              <a:t>XGBoost</a:t>
            </a:r>
            <a:r>
              <a:rPr lang="en-US" sz="1050" dirty="0" smtClean="0">
                <a:solidFill>
                  <a:schemeClr val="bg1"/>
                </a:solidFill>
              </a:rPr>
              <a:t> as our final model. This decision was driven by the impressive results we achieved, including an R-squared value of 97% and a mean squared error (</a:t>
            </a:r>
            <a:r>
              <a:rPr lang="en-US" sz="1050" dirty="0" err="1" smtClean="0">
                <a:solidFill>
                  <a:schemeClr val="bg1"/>
                </a:solidFill>
              </a:rPr>
              <a:t>MSE</a:t>
            </a:r>
            <a:r>
              <a:rPr lang="en-US" sz="1050" dirty="0" smtClean="0">
                <a:solidFill>
                  <a:schemeClr val="bg1"/>
                </a:solidFill>
              </a:rPr>
              <a:t>) of 0.177. These results suggest that our model is highly accurate and reliable, providing us with a valuable tool for predicting outcomes and driving business growth.</a:t>
            </a:r>
          </a:p>
          <a:p>
            <a:pPr>
              <a:buClrTx/>
            </a:pPr>
            <a:endParaRPr lang="en-US" sz="105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buFont typeface="Wingdings" pitchFamily="2" charset="2"/>
              <a:buChar char="Ø"/>
            </a:pPr>
            <a:r>
              <a:rPr lang="en-US" b="1" dirty="0" smtClean="0"/>
              <a:t>Problem Statement:</a:t>
            </a:r>
            <a:endParaRPr lang="en-US" b="1" dirty="0"/>
          </a:p>
        </p:txBody>
      </p:sp>
      <p:sp>
        <p:nvSpPr>
          <p:cNvPr id="8" name="Text Placeholder 7"/>
          <p:cNvSpPr>
            <a:spLocks noGrp="1"/>
          </p:cNvSpPr>
          <p:nvPr>
            <p:ph type="body" idx="1"/>
          </p:nvPr>
        </p:nvSpPr>
        <p:spPr/>
        <p:txBody>
          <a:bodyPr/>
          <a:lstStyle/>
          <a:p>
            <a:pPr>
              <a:buClrTx/>
            </a:pPr>
            <a:r>
              <a:rPr lang="en-US" sz="2000" dirty="0" smtClean="0">
                <a:solidFill>
                  <a:schemeClr val="bg1"/>
                </a:solidFill>
              </a:rPr>
              <a:t>Currently 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endParaRPr lang="en-US" sz="20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44500"/>
            <a:ext cx="8521700" cy="573088"/>
          </a:xfrm>
        </p:spPr>
        <p:txBody>
          <a:bodyPr/>
          <a:lstStyle/>
          <a:p>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dirty="0" smtClean="0">
                <a:solidFill>
                  <a:schemeClr val="bg1"/>
                </a:solidFill>
              </a:rPr>
              <a:t/>
            </a:r>
            <a:br>
              <a:rPr lang="en-US" sz="1800"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sz="1800" b="1" dirty="0" smtClean="0">
                <a:solidFill>
                  <a:schemeClr val="bg1"/>
                </a:solidFill>
              </a:rPr>
              <a:t/>
            </a:r>
            <a:br>
              <a:rPr lang="en-US" sz="1800" b="1" dirty="0" smtClean="0">
                <a:solidFill>
                  <a:schemeClr val="bg1"/>
                </a:solidFill>
              </a:rPr>
            </a:br>
            <a:r>
              <a:rPr lang="en-US" b="1" dirty="0" smtClean="0">
                <a:solidFill>
                  <a:schemeClr val="bg1"/>
                </a:solidFill>
              </a:rPr>
              <a:t/>
            </a:r>
            <a:br>
              <a:rPr lang="en-US" b="1" dirty="0" smtClean="0">
                <a:solidFill>
                  <a:schemeClr val="bg1"/>
                </a:solidFill>
              </a:rPr>
            </a:br>
            <a:r>
              <a:rPr lang="en-US" b="1" dirty="0" smtClean="0">
                <a:solidFill>
                  <a:schemeClr val="bg1"/>
                </a:solidFill>
              </a:rPr>
              <a:t/>
            </a:r>
            <a:br>
              <a:rPr lang="en-US" b="1" dirty="0" smtClean="0">
                <a:solidFill>
                  <a:schemeClr val="bg1"/>
                </a:solidFill>
              </a:rPr>
            </a:br>
            <a:endParaRPr lang="en-US" dirty="0"/>
          </a:p>
        </p:txBody>
      </p:sp>
      <p:pic>
        <p:nvPicPr>
          <p:cNvPr id="5" name="Picture 2" descr="C:\Users\servi\Desktop\Data_image.png"/>
          <p:cNvPicPr>
            <a:picLocks noChangeAspect="1" noChangeArrowheads="1"/>
          </p:cNvPicPr>
          <p:nvPr/>
        </p:nvPicPr>
        <p:blipFill>
          <a:blip r:embed="rId2"/>
          <a:srcRect/>
          <a:stretch>
            <a:fillRect/>
          </a:stretch>
        </p:blipFill>
        <p:spPr bwMode="auto">
          <a:xfrm>
            <a:off x="563526" y="10633"/>
            <a:ext cx="8411280" cy="494414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buFont typeface="Wingdings" pitchFamily="2" charset="2"/>
              <a:buChar char="Ø"/>
            </a:pPr>
            <a:r>
              <a:rPr lang="en-US" b="1" dirty="0" smtClean="0">
                <a:solidFill>
                  <a:srgbClr val="C00000"/>
                </a:solidFill>
              </a:rPr>
              <a:t>Feature types</a:t>
            </a:r>
            <a:r>
              <a:rPr lang="en-US" sz="2800" b="1" dirty="0" smtClean="0">
                <a:solidFill>
                  <a:schemeClr val="tx1"/>
                </a:solidFill>
              </a:rPr>
              <a:t/>
            </a:r>
            <a:br>
              <a:rPr lang="en-US" sz="2800" b="1" dirty="0" smtClean="0">
                <a:solidFill>
                  <a:schemeClr val="tx1"/>
                </a:solidFill>
              </a:rPr>
            </a:br>
            <a:r>
              <a:rPr lang="en-US" sz="2800" b="1" dirty="0" smtClean="0">
                <a:solidFill>
                  <a:schemeClr val="tx1"/>
                </a:solidFill>
              </a:rPr>
              <a:t/>
            </a:r>
            <a:br>
              <a:rPr lang="en-US" sz="2800" b="1" dirty="0" smtClean="0">
                <a:solidFill>
                  <a:schemeClr val="tx1"/>
                </a:solidFill>
              </a:rPr>
            </a:br>
            <a:r>
              <a:rPr lang="en-US" sz="2800" b="1" dirty="0" smtClean="0">
                <a:solidFill>
                  <a:schemeClr val="tx1"/>
                </a:solidFill>
              </a:rPr>
              <a:t/>
            </a:r>
            <a:br>
              <a:rPr lang="en-US" sz="2800" b="1" dirty="0" smtClean="0">
                <a:solidFill>
                  <a:schemeClr val="tx1"/>
                </a:solidFill>
              </a:rPr>
            </a:br>
            <a:r>
              <a:rPr lang="en-US" sz="2800" b="1" dirty="0" smtClean="0">
                <a:solidFill>
                  <a:schemeClr val="tx1"/>
                </a:solidFill>
              </a:rPr>
              <a:t/>
            </a:r>
            <a:br>
              <a:rPr lang="en-US" sz="2800" b="1" dirty="0" smtClean="0">
                <a:solidFill>
                  <a:schemeClr val="tx1"/>
                </a:solidFill>
              </a:rPr>
            </a:br>
            <a:r>
              <a:rPr lang="en-US" sz="2800" b="1" dirty="0" smtClean="0">
                <a:solidFill>
                  <a:schemeClr val="tx1"/>
                </a:solidFill>
              </a:rPr>
              <a:t/>
            </a:r>
            <a:br>
              <a:rPr lang="en-US" sz="2800" b="1" dirty="0" smtClean="0">
                <a:solidFill>
                  <a:schemeClr val="tx1"/>
                </a:solidFill>
              </a:rPr>
            </a:br>
            <a:r>
              <a:rPr lang="en-US" sz="2800" b="1" dirty="0" smtClean="0">
                <a:solidFill>
                  <a:schemeClr val="tx1"/>
                </a:solidFill>
              </a:rPr>
              <a:t/>
            </a:r>
            <a:br>
              <a:rPr lang="en-US" sz="2800" b="1" dirty="0" smtClean="0">
                <a:solidFill>
                  <a:schemeClr val="tx1"/>
                </a:solidFill>
              </a:rPr>
            </a:br>
            <a:r>
              <a:rPr lang="en-US" sz="2800" b="1" dirty="0" smtClean="0">
                <a:solidFill>
                  <a:schemeClr val="tx1"/>
                </a:solidFill>
              </a:rPr>
              <a:t/>
            </a:r>
            <a:br>
              <a:rPr lang="en-US" sz="2800" b="1" dirty="0" smtClean="0">
                <a:solidFill>
                  <a:schemeClr val="tx1"/>
                </a:solidFill>
              </a:rPr>
            </a:br>
            <a:r>
              <a:rPr lang="en-US" sz="2800" b="1" dirty="0" smtClean="0">
                <a:solidFill>
                  <a:schemeClr val="tx1"/>
                </a:solidFill>
              </a:rPr>
              <a:t/>
            </a:r>
            <a:br>
              <a:rPr lang="en-US" sz="2800" b="1" dirty="0" smtClean="0">
                <a:solidFill>
                  <a:schemeClr val="tx1"/>
                </a:solidFill>
              </a:rPr>
            </a:br>
            <a:r>
              <a:rPr lang="en-US" sz="2800" b="1" dirty="0" smtClean="0">
                <a:solidFill>
                  <a:schemeClr val="tx1"/>
                </a:solidFill>
              </a:rPr>
              <a:t/>
            </a:r>
            <a:br>
              <a:rPr lang="en-US" sz="2800" b="1" dirty="0" smtClean="0">
                <a:solidFill>
                  <a:schemeClr val="tx1"/>
                </a:solidFill>
              </a:rPr>
            </a:br>
            <a:r>
              <a:rPr lang="en-US" b="1" dirty="0" smtClean="0">
                <a:solidFill>
                  <a:schemeClr val="bg1"/>
                </a:solidFill>
              </a:rPr>
              <a:t/>
            </a:r>
            <a:br>
              <a:rPr lang="en-US" b="1" dirty="0" smtClean="0">
                <a:solidFill>
                  <a:schemeClr val="bg1"/>
                </a:solidFill>
              </a:rPr>
            </a:br>
            <a:r>
              <a:rPr lang="en-US" b="1" dirty="0" smtClean="0">
                <a:solidFill>
                  <a:schemeClr val="bg1"/>
                </a:solidFill>
              </a:rPr>
              <a:t/>
            </a:r>
            <a:br>
              <a:rPr lang="en-US" b="1" dirty="0" smtClean="0">
                <a:solidFill>
                  <a:schemeClr val="bg1"/>
                </a:solidFill>
              </a:rPr>
            </a:br>
            <a:r>
              <a:rPr lang="en-US" b="1" dirty="0" smtClean="0">
                <a:solidFill>
                  <a:schemeClr val="bg1"/>
                </a:solidFill>
              </a:rPr>
              <a:t/>
            </a:r>
            <a:br>
              <a:rPr lang="en-US" b="1" dirty="0" smtClean="0">
                <a:solidFill>
                  <a:schemeClr val="bg1"/>
                </a:solidFill>
              </a:rPr>
            </a:br>
            <a:r>
              <a:rPr lang="en-US" b="1" dirty="0" smtClean="0">
                <a:solidFill>
                  <a:schemeClr val="bg1"/>
                </a:solidFill>
              </a:rPr>
              <a:t/>
            </a:r>
            <a:br>
              <a:rPr lang="en-US" b="1" dirty="0" smtClean="0">
                <a:solidFill>
                  <a:schemeClr val="bg1"/>
                </a:solidFill>
              </a:rPr>
            </a:br>
            <a:r>
              <a:rPr lang="en-US" b="1" dirty="0" smtClean="0">
                <a:solidFill>
                  <a:schemeClr val="bg1"/>
                </a:solidFill>
              </a:rPr>
              <a:t/>
            </a:r>
            <a:br>
              <a:rPr lang="en-US" b="1" dirty="0" smtClean="0">
                <a:solidFill>
                  <a:schemeClr val="bg1"/>
                </a:solidFill>
              </a:rPr>
            </a:br>
            <a:endParaRPr lang="en-US" dirty="0"/>
          </a:p>
        </p:txBody>
      </p:sp>
      <p:sp>
        <p:nvSpPr>
          <p:cNvPr id="4" name="Text Placeholder 3"/>
          <p:cNvSpPr>
            <a:spLocks noGrp="1"/>
          </p:cNvSpPr>
          <p:nvPr>
            <p:ph type="body" idx="1"/>
          </p:nvPr>
        </p:nvSpPr>
        <p:spPr>
          <a:xfrm>
            <a:off x="233916" y="1169580"/>
            <a:ext cx="8218967" cy="2998383"/>
          </a:xfrm>
        </p:spPr>
        <p:txBody>
          <a:bodyPr/>
          <a:lstStyle/>
          <a:p>
            <a:pPr>
              <a:buClrTx/>
            </a:pPr>
            <a:r>
              <a:rPr lang="en-US" sz="1400" b="1" dirty="0" smtClean="0">
                <a:solidFill>
                  <a:schemeClr val="bg1"/>
                </a:solidFill>
              </a:rPr>
              <a:t>Date</a:t>
            </a:r>
            <a:r>
              <a:rPr lang="en-US" sz="1400" dirty="0" smtClean="0">
                <a:solidFill>
                  <a:schemeClr val="bg1"/>
                </a:solidFill>
              </a:rPr>
              <a:t> : year-month-day</a:t>
            </a:r>
          </a:p>
          <a:p>
            <a:pPr>
              <a:buClrTx/>
            </a:pPr>
            <a:r>
              <a:rPr lang="en-US" sz="1400" b="1" dirty="0" smtClean="0">
                <a:solidFill>
                  <a:schemeClr val="bg1"/>
                </a:solidFill>
              </a:rPr>
              <a:t>Rented Bike count</a:t>
            </a:r>
            <a:r>
              <a:rPr lang="en-US" sz="1400" dirty="0" smtClean="0">
                <a:solidFill>
                  <a:schemeClr val="bg1"/>
                </a:solidFill>
              </a:rPr>
              <a:t> - Count of bikes rented at each hour</a:t>
            </a:r>
          </a:p>
          <a:p>
            <a:pPr>
              <a:buClrTx/>
            </a:pPr>
            <a:r>
              <a:rPr lang="en-US" sz="1400" b="1" dirty="0" smtClean="0">
                <a:solidFill>
                  <a:schemeClr val="bg1"/>
                </a:solidFill>
              </a:rPr>
              <a:t>Hour</a:t>
            </a:r>
            <a:r>
              <a:rPr lang="en-US" sz="1400" dirty="0" smtClean="0">
                <a:solidFill>
                  <a:schemeClr val="bg1"/>
                </a:solidFill>
              </a:rPr>
              <a:t> - Hour of he day</a:t>
            </a:r>
          </a:p>
          <a:p>
            <a:pPr>
              <a:buClrTx/>
            </a:pPr>
            <a:r>
              <a:rPr lang="en-US" sz="1400" b="1" dirty="0" smtClean="0">
                <a:solidFill>
                  <a:schemeClr val="bg1"/>
                </a:solidFill>
              </a:rPr>
              <a:t>Temperature</a:t>
            </a:r>
            <a:r>
              <a:rPr lang="en-US" sz="1400" dirty="0" smtClean="0">
                <a:solidFill>
                  <a:schemeClr val="bg1"/>
                </a:solidFill>
              </a:rPr>
              <a:t>-Temperature in Celsius</a:t>
            </a:r>
          </a:p>
          <a:p>
            <a:pPr>
              <a:buClrTx/>
            </a:pPr>
            <a:r>
              <a:rPr lang="en-US" sz="1400" b="1" dirty="0" smtClean="0">
                <a:solidFill>
                  <a:schemeClr val="bg1"/>
                </a:solidFill>
              </a:rPr>
              <a:t>Humidity</a:t>
            </a:r>
            <a:r>
              <a:rPr lang="en-US" sz="1400" dirty="0" smtClean="0">
                <a:solidFill>
                  <a:schemeClr val="bg1"/>
                </a:solidFill>
              </a:rPr>
              <a:t> - </a:t>
            </a:r>
            <a:r>
              <a:rPr lang="en-US" sz="1400" dirty="0" err="1" smtClean="0">
                <a:solidFill>
                  <a:schemeClr val="bg1"/>
                </a:solidFill>
              </a:rPr>
              <a:t>Humidityin</a:t>
            </a:r>
            <a:r>
              <a:rPr lang="en-US" sz="1400" dirty="0" smtClean="0">
                <a:solidFill>
                  <a:schemeClr val="bg1"/>
                </a:solidFill>
              </a:rPr>
              <a:t> the air in %, type: </a:t>
            </a:r>
            <a:r>
              <a:rPr lang="en-US" sz="1400" dirty="0" err="1" smtClean="0">
                <a:solidFill>
                  <a:schemeClr val="bg1"/>
                </a:solidFill>
              </a:rPr>
              <a:t>int</a:t>
            </a:r>
            <a:endParaRPr lang="en-US" sz="1400" dirty="0" smtClean="0">
              <a:solidFill>
                <a:schemeClr val="bg1"/>
              </a:solidFill>
            </a:endParaRPr>
          </a:p>
          <a:p>
            <a:pPr>
              <a:buClrTx/>
            </a:pPr>
            <a:r>
              <a:rPr lang="en-US" sz="1400" b="1" dirty="0" smtClean="0">
                <a:solidFill>
                  <a:schemeClr val="bg1"/>
                </a:solidFill>
              </a:rPr>
              <a:t>Wind speed (m/s)</a:t>
            </a:r>
            <a:r>
              <a:rPr lang="en-US" sz="1400" dirty="0" smtClean="0">
                <a:solidFill>
                  <a:schemeClr val="bg1"/>
                </a:solidFill>
              </a:rPr>
              <a:t> - Speed of the wind in m/s</a:t>
            </a:r>
          </a:p>
          <a:p>
            <a:pPr>
              <a:buClrTx/>
            </a:pPr>
            <a:r>
              <a:rPr lang="en-US" sz="1400" b="1" dirty="0" smtClean="0">
                <a:solidFill>
                  <a:schemeClr val="bg1"/>
                </a:solidFill>
              </a:rPr>
              <a:t>Visibility</a:t>
            </a:r>
            <a:r>
              <a:rPr lang="en-US" sz="1400" dirty="0" smtClean="0">
                <a:solidFill>
                  <a:schemeClr val="bg1"/>
                </a:solidFill>
              </a:rPr>
              <a:t> - </a:t>
            </a:r>
            <a:r>
              <a:rPr lang="en-US" sz="1400" dirty="0" err="1" smtClean="0">
                <a:solidFill>
                  <a:schemeClr val="bg1"/>
                </a:solidFill>
              </a:rPr>
              <a:t>10m</a:t>
            </a:r>
            <a:endParaRPr lang="en-US" sz="1400" dirty="0" smtClean="0">
              <a:solidFill>
                <a:schemeClr val="bg1"/>
              </a:solidFill>
            </a:endParaRPr>
          </a:p>
          <a:p>
            <a:pPr>
              <a:buClrTx/>
            </a:pPr>
            <a:r>
              <a:rPr lang="en-US" sz="1400" b="1" dirty="0" smtClean="0">
                <a:solidFill>
                  <a:schemeClr val="bg1"/>
                </a:solidFill>
              </a:rPr>
              <a:t>Dew point temperature(°C)</a:t>
            </a:r>
            <a:r>
              <a:rPr lang="en-US" sz="1400" dirty="0" smtClean="0">
                <a:solidFill>
                  <a:schemeClr val="bg1"/>
                </a:solidFill>
              </a:rPr>
              <a:t> - The temperature at which the water starts to condense out of the air,</a:t>
            </a:r>
          </a:p>
          <a:p>
            <a:pPr>
              <a:buClrTx/>
            </a:pPr>
            <a:r>
              <a:rPr lang="en-US" sz="1400" b="1" dirty="0" smtClean="0">
                <a:solidFill>
                  <a:schemeClr val="bg1"/>
                </a:solidFill>
              </a:rPr>
              <a:t>Solar radiation</a:t>
            </a:r>
            <a:r>
              <a:rPr lang="en-US" sz="1400" dirty="0" smtClean="0">
                <a:solidFill>
                  <a:schemeClr val="bg1"/>
                </a:solidFill>
              </a:rPr>
              <a:t> - </a:t>
            </a:r>
            <a:r>
              <a:rPr lang="en-US" sz="1400" dirty="0" err="1" smtClean="0">
                <a:solidFill>
                  <a:schemeClr val="bg1"/>
                </a:solidFill>
              </a:rPr>
              <a:t>MJ</a:t>
            </a:r>
            <a:r>
              <a:rPr lang="en-US" sz="1400" dirty="0" smtClean="0">
                <a:solidFill>
                  <a:schemeClr val="bg1"/>
                </a:solidFill>
              </a:rPr>
              <a:t>/</a:t>
            </a:r>
            <a:r>
              <a:rPr lang="en-US" sz="1400" dirty="0" err="1" smtClean="0">
                <a:solidFill>
                  <a:schemeClr val="bg1"/>
                </a:solidFill>
              </a:rPr>
              <a:t>m2</a:t>
            </a:r>
            <a:r>
              <a:rPr lang="en-US" sz="1400" dirty="0" smtClean="0">
                <a:solidFill>
                  <a:schemeClr val="bg1"/>
                </a:solidFill>
              </a:rPr>
              <a:t>-Electromagnetic radiation emitted by the Sun</a:t>
            </a:r>
          </a:p>
          <a:p>
            <a:pPr>
              <a:buClrTx/>
            </a:pPr>
            <a:r>
              <a:rPr lang="en-US" sz="1400" b="1" dirty="0" smtClean="0">
                <a:solidFill>
                  <a:schemeClr val="bg1"/>
                </a:solidFill>
              </a:rPr>
              <a:t>Rainfall</a:t>
            </a:r>
            <a:r>
              <a:rPr lang="en-US" sz="1400" dirty="0" smtClean="0">
                <a:solidFill>
                  <a:schemeClr val="bg1"/>
                </a:solidFill>
              </a:rPr>
              <a:t> - mm</a:t>
            </a:r>
          </a:p>
          <a:p>
            <a:pPr>
              <a:buClrTx/>
            </a:pPr>
            <a:r>
              <a:rPr lang="en-US" sz="1400" b="1" dirty="0" smtClean="0">
                <a:solidFill>
                  <a:schemeClr val="bg1"/>
                </a:solidFill>
              </a:rPr>
              <a:t>Holiday</a:t>
            </a:r>
            <a:r>
              <a:rPr lang="en-US" sz="1400" dirty="0" smtClean="0">
                <a:solidFill>
                  <a:schemeClr val="bg1"/>
                </a:solidFill>
              </a:rPr>
              <a:t> - If the day is holiday or not</a:t>
            </a:r>
          </a:p>
          <a:p>
            <a:pPr>
              <a:buClrTx/>
            </a:pPr>
            <a:r>
              <a:rPr lang="en-US" sz="1400" b="1" dirty="0" smtClean="0">
                <a:solidFill>
                  <a:schemeClr val="bg1"/>
                </a:solidFill>
              </a:rPr>
              <a:t>Seasons</a:t>
            </a:r>
            <a:r>
              <a:rPr lang="en-US" sz="1400" dirty="0" smtClean="0">
                <a:solidFill>
                  <a:schemeClr val="bg1"/>
                </a:solidFill>
              </a:rPr>
              <a:t> - Winter, Spring, Summer, Autumn</a:t>
            </a:r>
          </a:p>
          <a:p>
            <a:pPr>
              <a:buClrTx/>
            </a:pPr>
            <a:r>
              <a:rPr lang="en-US" sz="1400" b="1" dirty="0" smtClean="0">
                <a:solidFill>
                  <a:schemeClr val="bg1"/>
                </a:solidFill>
              </a:rPr>
              <a:t>Functional Day</a:t>
            </a:r>
            <a:r>
              <a:rPr lang="en-US" sz="1400" dirty="0" smtClean="0">
                <a:solidFill>
                  <a:schemeClr val="bg1"/>
                </a:solidFill>
              </a:rPr>
              <a:t> - </a:t>
            </a:r>
            <a:r>
              <a:rPr lang="en-US" sz="1400" dirty="0" err="1" smtClean="0">
                <a:solidFill>
                  <a:schemeClr val="bg1"/>
                </a:solidFill>
              </a:rPr>
              <a:t>NoFunc</a:t>
            </a:r>
            <a:r>
              <a:rPr lang="en-US" sz="1400" dirty="0" smtClean="0">
                <a:solidFill>
                  <a:schemeClr val="bg1"/>
                </a:solidFill>
              </a:rPr>
              <a:t>(Non Functional Hours), Fun(Functional hours)</a:t>
            </a:r>
          </a:p>
          <a:p>
            <a:pPr>
              <a:buClrTx/>
            </a:pPr>
            <a:r>
              <a:rPr lang="en-US" sz="1400" b="1" dirty="0" smtClean="0">
                <a:solidFill>
                  <a:schemeClr val="bg1"/>
                </a:solidFill>
              </a:rPr>
              <a:t>Snowfall</a:t>
            </a:r>
            <a:r>
              <a:rPr lang="en-US" sz="1400" dirty="0" smtClean="0">
                <a:solidFill>
                  <a:schemeClr val="bg1"/>
                </a:solidFill>
              </a:rPr>
              <a:t> -Amount of snowfall in cm</a:t>
            </a:r>
          </a:p>
          <a:p>
            <a:pPr>
              <a:buClrTx/>
            </a:pPr>
            <a:endParaRPr lang="en-US" sz="1200" dirty="0" smtClean="0">
              <a:solidFill>
                <a:schemeClr val="bg1"/>
              </a:solidFill>
            </a:endParaRPr>
          </a:p>
          <a:p>
            <a:pPr>
              <a:buClrTx/>
              <a:buSzPct val="115000"/>
              <a:buFont typeface="Wingdings" pitchFamily="2" charset="2"/>
              <a:buChar char="Ø"/>
            </a:pPr>
            <a:endParaRPr lang="en-US" sz="1200"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44500"/>
            <a:ext cx="8521700" cy="573088"/>
          </a:xfrm>
        </p:spPr>
        <p:txBody>
          <a:bodyPr/>
          <a:lstStyle/>
          <a:p>
            <a:r>
              <a:rPr lang="en-US" dirty="0" smtClean="0"/>
              <a:t> </a:t>
            </a:r>
            <a:endParaRPr lang="en-US" dirty="0"/>
          </a:p>
        </p:txBody>
      </p:sp>
      <p:sp>
        <p:nvSpPr>
          <p:cNvPr id="4" name="Rectangle 3"/>
          <p:cNvSpPr/>
          <p:nvPr/>
        </p:nvSpPr>
        <p:spPr>
          <a:xfrm>
            <a:off x="4454820" y="2417862"/>
            <a:ext cx="284052" cy="307777"/>
          </a:xfrm>
          <a:prstGeom prst="rect">
            <a:avLst/>
          </a:prstGeom>
        </p:spPr>
        <p:txBody>
          <a:bodyPr wrap="none">
            <a:spAutoFit/>
          </a:bodyPr>
          <a:lstStyle/>
          <a:p>
            <a:r>
              <a:rPr lang="en-US" dirty="0" smtClean="0"/>
              <a:t>  </a:t>
            </a:r>
            <a:endParaRPr lang="en-US" dirty="0"/>
          </a:p>
        </p:txBody>
      </p:sp>
      <p:sp>
        <p:nvSpPr>
          <p:cNvPr id="5" name="Rectangle 4"/>
          <p:cNvSpPr/>
          <p:nvPr/>
        </p:nvSpPr>
        <p:spPr>
          <a:xfrm>
            <a:off x="93855" y="2110085"/>
            <a:ext cx="8956299" cy="923330"/>
          </a:xfrm>
          <a:prstGeom prst="rect">
            <a:avLst/>
          </a:prstGeom>
          <a:noFill/>
        </p:spPr>
        <p:txBody>
          <a:bodyPr wrap="none" lIns="91440" tIns="45720" rIns="91440" bIns="45720">
            <a:spAutoFit/>
          </a:bodyPr>
          <a:lstStyle/>
          <a:p>
            <a:pPr algn="ctr"/>
            <a:r>
              <a:rPr lang="en-US" sz="5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Exploratory Data Analysis </a:t>
            </a:r>
            <a:endParaRPr lang="en-US" sz="54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ervi\Desktop\rented Bike count.png"/>
          <p:cNvPicPr>
            <a:picLocks noChangeAspect="1" noChangeArrowheads="1"/>
          </p:cNvPicPr>
          <p:nvPr/>
        </p:nvPicPr>
        <p:blipFill>
          <a:blip r:embed="rId3"/>
          <a:srcRect/>
          <a:stretch>
            <a:fillRect/>
          </a:stretch>
        </p:blipFill>
        <p:spPr bwMode="auto">
          <a:xfrm>
            <a:off x="0" y="464289"/>
            <a:ext cx="4579716" cy="2704213"/>
          </a:xfrm>
          <a:prstGeom prst="rect">
            <a:avLst/>
          </a:prstGeom>
          <a:noFill/>
        </p:spPr>
      </p:pic>
      <p:pic>
        <p:nvPicPr>
          <p:cNvPr id="3" name="Picture 3" descr="C:\Users\servi\Desktop\rented outlier.png"/>
          <p:cNvPicPr>
            <a:picLocks noChangeAspect="1" noChangeArrowheads="1"/>
          </p:cNvPicPr>
          <p:nvPr/>
        </p:nvPicPr>
        <p:blipFill>
          <a:blip r:embed="rId4"/>
          <a:srcRect/>
          <a:stretch>
            <a:fillRect/>
          </a:stretch>
        </p:blipFill>
        <p:spPr bwMode="auto">
          <a:xfrm>
            <a:off x="4607443" y="388087"/>
            <a:ext cx="4079452" cy="3048000"/>
          </a:xfrm>
          <a:prstGeom prst="rect">
            <a:avLst/>
          </a:prstGeom>
          <a:noFill/>
        </p:spPr>
      </p:pic>
      <p:sp>
        <p:nvSpPr>
          <p:cNvPr id="4" name="Title 3"/>
          <p:cNvSpPr>
            <a:spLocks noGrp="1"/>
          </p:cNvSpPr>
          <p:nvPr>
            <p:ph type="title"/>
          </p:nvPr>
        </p:nvSpPr>
        <p:spPr>
          <a:xfrm flipH="1">
            <a:off x="212648" y="0"/>
            <a:ext cx="3125974" cy="490640"/>
          </a:xfrm>
        </p:spPr>
        <p:txBody>
          <a:bodyPr/>
          <a:lstStyle/>
          <a:p>
            <a:r>
              <a:rPr lang="en-US" sz="1800" b="1" dirty="0" err="1" smtClean="0"/>
              <a:t>EDA</a:t>
            </a:r>
            <a:r>
              <a:rPr lang="en-US" sz="1800" dirty="0" smtClean="0"/>
              <a:t> (</a:t>
            </a:r>
            <a:r>
              <a:rPr lang="en-US" sz="1800" b="1" dirty="0" smtClean="0"/>
              <a:t>dependent variable</a:t>
            </a:r>
            <a:r>
              <a:rPr lang="en-US" sz="1800" dirty="0" smtClean="0"/>
              <a:t>)</a:t>
            </a:r>
            <a:endParaRPr lang="en-US" sz="1800" dirty="0"/>
          </a:p>
        </p:txBody>
      </p:sp>
      <p:sp>
        <p:nvSpPr>
          <p:cNvPr id="7" name="Text Placeholder 6"/>
          <p:cNvSpPr>
            <a:spLocks noGrp="1"/>
          </p:cNvSpPr>
          <p:nvPr>
            <p:ph type="body" idx="1"/>
          </p:nvPr>
        </p:nvSpPr>
        <p:spPr>
          <a:xfrm>
            <a:off x="0" y="3327991"/>
            <a:ext cx="8633637" cy="2970816"/>
          </a:xfrm>
        </p:spPr>
        <p:txBody>
          <a:bodyPr/>
          <a:lstStyle/>
          <a:p>
            <a:pPr>
              <a:buClrTx/>
            </a:pPr>
            <a:r>
              <a:rPr lang="en-US" sz="1400" dirty="0" smtClean="0">
                <a:solidFill>
                  <a:schemeClr val="bg1"/>
                </a:solidFill>
              </a:rPr>
              <a:t>The dependent variable - rented bike counts is positively skewed.</a:t>
            </a:r>
          </a:p>
          <a:p>
            <a:pPr>
              <a:buClrTx/>
            </a:pPr>
            <a:r>
              <a:rPr lang="en-US" sz="1400" dirty="0" smtClean="0">
                <a:solidFill>
                  <a:schemeClr val="bg1"/>
                </a:solidFill>
              </a:rPr>
              <a:t>The </a:t>
            </a:r>
            <a:r>
              <a:rPr lang="en-US" sz="1400" dirty="0" err="1" smtClean="0">
                <a:solidFill>
                  <a:schemeClr val="bg1"/>
                </a:solidFill>
              </a:rPr>
              <a:t>boxplot</a:t>
            </a:r>
            <a:r>
              <a:rPr lang="en-US" sz="1400" dirty="0" smtClean="0">
                <a:solidFill>
                  <a:schemeClr val="bg1"/>
                </a:solidFill>
              </a:rPr>
              <a:t> also reveals that the column for the number of rented bikes contains many outliers.</a:t>
            </a:r>
          </a:p>
          <a:p>
            <a:pPr>
              <a:buClrTx/>
            </a:pPr>
            <a:r>
              <a:rPr lang="en-US" sz="1400" dirty="0" smtClean="0">
                <a:solidFill>
                  <a:schemeClr val="bg1"/>
                </a:solidFill>
              </a:rPr>
              <a:t>Given that the distribution of the dependent variable must be normal for linear regression to work, the dependent variable appears to be  moderately right skewed in the distribution plot shown above. As a result, we should perform some operations to make the distribution of the dependent variable normal.</a:t>
            </a:r>
            <a:endParaRPr lang="en-US" sz="1400"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ervi\Desktop\treated outlier.png"/>
          <p:cNvPicPr>
            <a:picLocks noChangeAspect="1" noChangeArrowheads="1"/>
          </p:cNvPicPr>
          <p:nvPr/>
        </p:nvPicPr>
        <p:blipFill>
          <a:blip r:embed="rId2"/>
          <a:srcRect/>
          <a:stretch>
            <a:fillRect/>
          </a:stretch>
        </p:blipFill>
        <p:spPr bwMode="auto">
          <a:xfrm>
            <a:off x="0" y="912335"/>
            <a:ext cx="3806456" cy="2192374"/>
          </a:xfrm>
          <a:prstGeom prst="rect">
            <a:avLst/>
          </a:prstGeom>
          <a:noFill/>
        </p:spPr>
      </p:pic>
      <p:pic>
        <p:nvPicPr>
          <p:cNvPr id="1027" name="Picture 3" descr="C:\Users\servi\Desktop\normally dist.png"/>
          <p:cNvPicPr>
            <a:picLocks noChangeAspect="1" noChangeArrowheads="1"/>
          </p:cNvPicPr>
          <p:nvPr/>
        </p:nvPicPr>
        <p:blipFill>
          <a:blip r:embed="rId3"/>
          <a:srcRect/>
          <a:stretch>
            <a:fillRect/>
          </a:stretch>
        </p:blipFill>
        <p:spPr bwMode="auto">
          <a:xfrm>
            <a:off x="4043258" y="669851"/>
            <a:ext cx="4792397" cy="2952638"/>
          </a:xfrm>
          <a:prstGeom prst="rect">
            <a:avLst/>
          </a:prstGeom>
          <a:noFill/>
        </p:spPr>
      </p:pic>
      <p:sp>
        <p:nvSpPr>
          <p:cNvPr id="5" name="Rectangle 4"/>
          <p:cNvSpPr/>
          <p:nvPr/>
        </p:nvSpPr>
        <p:spPr>
          <a:xfrm>
            <a:off x="0" y="3848985"/>
            <a:ext cx="8516679" cy="523220"/>
          </a:xfrm>
          <a:prstGeom prst="rect">
            <a:avLst/>
          </a:prstGeom>
        </p:spPr>
        <p:txBody>
          <a:bodyPr wrap="square">
            <a:spAutoFit/>
          </a:bodyPr>
          <a:lstStyle/>
          <a:p>
            <a:pPr>
              <a:buFont typeface="Arial" pitchFamily="34" charset="0"/>
              <a:buChar char="•"/>
            </a:pPr>
            <a:r>
              <a:rPr lang="en-US" dirty="0" smtClean="0"/>
              <a:t> Here we have applied the square root transformation to  remove the outlier </a:t>
            </a:r>
          </a:p>
          <a:p>
            <a:pPr>
              <a:buFont typeface="Arial" pitchFamily="34" charset="0"/>
              <a:buChar char="•"/>
            </a:pPr>
            <a:r>
              <a:rPr lang="en-US" dirty="0" smtClean="0"/>
              <a:t> We obtain an almost normal distribution after applying the square root to the skewed Rented Bike Count</a:t>
            </a:r>
            <a:endParaRPr lang="en-US" dirty="0"/>
          </a:p>
        </p:txBody>
      </p:sp>
      <p:sp>
        <p:nvSpPr>
          <p:cNvPr id="6" name="Rectangle 5"/>
          <p:cNvSpPr/>
          <p:nvPr/>
        </p:nvSpPr>
        <p:spPr>
          <a:xfrm>
            <a:off x="148856" y="162363"/>
            <a:ext cx="2690037" cy="307777"/>
          </a:xfrm>
          <a:prstGeom prst="rect">
            <a:avLst/>
          </a:prstGeom>
        </p:spPr>
        <p:txBody>
          <a:bodyPr wrap="square">
            <a:spAutoFit/>
          </a:bodyPr>
          <a:lstStyle/>
          <a:p>
            <a:r>
              <a:rPr lang="en-US" dirty="0" smtClean="0"/>
              <a:t>.</a:t>
            </a:r>
            <a:endParaRPr lang="en-US" dirty="0"/>
          </a:p>
        </p:txBody>
      </p:sp>
      <p:sp>
        <p:nvSpPr>
          <p:cNvPr id="7" name="Title 6"/>
          <p:cNvSpPr>
            <a:spLocks noGrp="1"/>
          </p:cNvSpPr>
          <p:nvPr>
            <p:ph type="title"/>
          </p:nvPr>
        </p:nvSpPr>
        <p:spPr>
          <a:xfrm>
            <a:off x="0" y="0"/>
            <a:ext cx="8520600" cy="499730"/>
          </a:xfrm>
        </p:spPr>
        <p:txBody>
          <a:bodyPr/>
          <a:lstStyle/>
          <a:p>
            <a:r>
              <a:rPr lang="en-US" b="1" dirty="0" err="1" smtClean="0"/>
              <a:t>EDA</a:t>
            </a:r>
            <a:r>
              <a:rPr lang="en-US" dirty="0" smtClean="0"/>
              <a:t> </a:t>
            </a:r>
            <a:r>
              <a:rPr lang="en-US" sz="1600" dirty="0" smtClean="0"/>
              <a:t>(</a:t>
            </a:r>
            <a:r>
              <a:rPr lang="en-US" sz="1600" b="1" dirty="0" smtClean="0"/>
              <a:t>Treating the </a:t>
            </a:r>
            <a:r>
              <a:rPr lang="en-US" sz="1600" b="1" dirty="0" err="1" smtClean="0"/>
              <a:t>outier</a:t>
            </a:r>
            <a:r>
              <a:rPr lang="en-US" sz="1600" b="1" dirty="0" smtClean="0"/>
              <a:t> to get the normal </a:t>
            </a:r>
            <a:r>
              <a:rPr lang="en-US" sz="1600" b="1" dirty="0" err="1" smtClean="0"/>
              <a:t>dstribution</a:t>
            </a:r>
            <a:r>
              <a:rPr lang="en-US" sz="1600" dirty="0" smtClean="0"/>
              <a:t>)</a:t>
            </a:r>
            <a:r>
              <a:rPr lang="en-US" dirty="0" smtClean="0"/>
              <a:t> </a:t>
            </a:r>
            <a:endParaRPr lang="en-US" dirty="0"/>
          </a:p>
        </p:txBody>
      </p:sp>
      <p:sp>
        <p:nvSpPr>
          <p:cNvPr id="8" name="Content Placeholder 7"/>
          <p:cNvSpPr>
            <a:spLocks noGrp="1"/>
          </p:cNvSpPr>
          <p:nvPr>
            <p:ph idx="1"/>
          </p:nvPr>
        </p:nvSpPr>
        <p:spPr>
          <a:xfrm flipV="1">
            <a:off x="8786580" y="4568874"/>
            <a:ext cx="45719" cy="162613"/>
          </a:xfrm>
        </p:spPr>
        <p:txBody>
          <a:bodyPr/>
          <a:lstStyle/>
          <a:p>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16310</TotalTime>
  <Words>2386</Words>
  <Application>Microsoft Office PowerPoint</Application>
  <PresentationFormat>On-screen Show (16:9)</PresentationFormat>
  <Paragraphs>227</Paragraphs>
  <Slides>34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Montserrat</vt:lpstr>
      <vt:lpstr>Wingdings</vt:lpstr>
      <vt:lpstr>Calibri</vt:lpstr>
      <vt:lpstr>Simple Light</vt:lpstr>
      <vt:lpstr>   Capstone Project-2   Bike Sharing Demand Prediction                                            Submitted by                                         Ayush shrivastava                                Data science Trainee , Almabetter</vt:lpstr>
      <vt:lpstr> Content                            </vt:lpstr>
      <vt:lpstr>  Introduction</vt:lpstr>
      <vt:lpstr>Problem Statement:</vt:lpstr>
      <vt:lpstr>                   </vt:lpstr>
      <vt:lpstr>Feature types              </vt:lpstr>
      <vt:lpstr> </vt:lpstr>
      <vt:lpstr>EDA (dependent variable)</vt:lpstr>
      <vt:lpstr>EDA (Treating the outier to get the normal dstribution) </vt:lpstr>
      <vt:lpstr>Visualising distribution of numerical features</vt:lpstr>
      <vt:lpstr>Slide 11</vt:lpstr>
      <vt:lpstr>Slide 12</vt:lpstr>
      <vt:lpstr>Slide 13</vt:lpstr>
      <vt:lpstr>Slide 14</vt:lpstr>
      <vt:lpstr>Year Vs rented_bike_count                              days Vs rented_bike_count</vt:lpstr>
      <vt:lpstr>Season Vs rented_bike_count                                 Month Vs rented_bike_count</vt:lpstr>
      <vt:lpstr>Hour Vs rented_bike_count</vt:lpstr>
      <vt:lpstr>Holiday , No holiday                          Functional day, non functional day</vt:lpstr>
      <vt:lpstr>Avg rented bike per hour and Avg rented bikes per day based on hour</vt:lpstr>
      <vt:lpstr>Slide 20</vt:lpstr>
      <vt:lpstr>Correlation Heatmap </vt:lpstr>
      <vt:lpstr>Pairplot</vt:lpstr>
      <vt:lpstr>Model Building : </vt:lpstr>
      <vt:lpstr>Slide 24</vt:lpstr>
      <vt:lpstr>                         Linear regression </vt:lpstr>
      <vt:lpstr>                               Decision Tree  </vt:lpstr>
      <vt:lpstr>                        Random forest Regressor </vt:lpstr>
      <vt:lpstr>                      GradientBoostingRegressor </vt:lpstr>
      <vt:lpstr>                 XGboost (Extreme Gradient Boost) </vt:lpstr>
      <vt:lpstr>Slide 30</vt:lpstr>
      <vt:lpstr>Models explainability using SHAP (Shapley Additive exPlanations)  </vt:lpstr>
      <vt:lpstr>EDA Conclusion</vt:lpstr>
      <vt:lpstr>Slide 33</vt:lpstr>
      <vt:lpstr>Model Conclusions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Play Store App Review Analysis              by Ayush Shrivastava</dc:title>
  <dc:creator>servi</dc:creator>
  <cp:lastModifiedBy>Windows User</cp:lastModifiedBy>
  <cp:revision>261</cp:revision>
  <dcterms:modified xsi:type="dcterms:W3CDTF">2023-03-27T06:00:51Z</dcterms:modified>
</cp:coreProperties>
</file>